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Lst>
  <p:notesMasterIdLst>
    <p:notesMasterId r:id="rId31"/>
  </p:notesMasterIdLst>
  <p:sldIdLst>
    <p:sldId id="719" r:id="rId3"/>
    <p:sldId id="730" r:id="rId4"/>
    <p:sldId id="756" r:id="rId5"/>
    <p:sldId id="731" r:id="rId6"/>
    <p:sldId id="732" r:id="rId7"/>
    <p:sldId id="733" r:id="rId8"/>
    <p:sldId id="734" r:id="rId9"/>
    <p:sldId id="735" r:id="rId10"/>
    <p:sldId id="736" r:id="rId11"/>
    <p:sldId id="737" r:id="rId12"/>
    <p:sldId id="738" r:id="rId13"/>
    <p:sldId id="739" r:id="rId14"/>
    <p:sldId id="740" r:id="rId15"/>
    <p:sldId id="742" r:id="rId16"/>
    <p:sldId id="743" r:id="rId17"/>
    <p:sldId id="744" r:id="rId18"/>
    <p:sldId id="745" r:id="rId19"/>
    <p:sldId id="746" r:id="rId20"/>
    <p:sldId id="755" r:id="rId21"/>
    <p:sldId id="758" r:id="rId22"/>
    <p:sldId id="748" r:id="rId23"/>
    <p:sldId id="749" r:id="rId24"/>
    <p:sldId id="753" r:id="rId25"/>
    <p:sldId id="750" r:id="rId26"/>
    <p:sldId id="751" r:id="rId27"/>
    <p:sldId id="752" r:id="rId28"/>
    <p:sldId id="754" r:id="rId29"/>
    <p:sldId id="718"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9D"/>
    <a:srgbClr val="FFFFFF"/>
    <a:srgbClr val="5B9BD5"/>
    <a:srgbClr val="CCFFFF"/>
    <a:srgbClr val="D2DEEF"/>
    <a:srgbClr val="FFCC99"/>
    <a:srgbClr val="B8B6D8"/>
    <a:srgbClr val="C9C8E2"/>
    <a:srgbClr val="68A2DB"/>
    <a:srgbClr val="79B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01" autoAdjust="0"/>
  </p:normalViewPr>
  <p:slideViewPr>
    <p:cSldViewPr snapToGrid="0">
      <p:cViewPr varScale="1">
        <p:scale>
          <a:sx n="111" d="100"/>
          <a:sy n="111"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2022/10/28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3831163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a:t>
            </a:r>
            <a:r>
              <a:rPr kumimoji="1" lang="ja-JP" altLang="en-US" dirty="0"/>
              <a:t>年</a:t>
            </a:r>
            <a:r>
              <a:rPr kumimoji="1" lang="en-US" altLang="ja-JP" dirty="0"/>
              <a:t>4</a:t>
            </a:r>
            <a:r>
              <a:rPr kumimoji="1" lang="ja-JP" altLang="en-US" dirty="0"/>
              <a:t>月</a:t>
            </a:r>
            <a:r>
              <a:rPr kumimoji="1" lang="en-US" altLang="ja-JP" dirty="0"/>
              <a:t>16</a:t>
            </a:r>
            <a:r>
              <a:rPr kumimoji="1" lang="ja-JP" altLang="en-US" dirty="0"/>
              <a:t>日</a:t>
            </a:r>
            <a:endParaRPr kumimoji="1" lang="en-US" altLang="ja-JP" dirty="0"/>
          </a:p>
          <a:p>
            <a:r>
              <a:rPr kumimoji="1" lang="ja-JP" altLang="en-US" dirty="0"/>
              <a:t>■このページの</a:t>
            </a:r>
            <a:r>
              <a:rPr kumimoji="1" lang="en-US" altLang="ja-JP" dirty="0"/>
              <a:t>Update</a:t>
            </a:r>
            <a:r>
              <a:rPr kumimoji="1" lang="ja-JP" altLang="en-US" dirty="0"/>
              <a:t>について</a:t>
            </a:r>
            <a:endParaRPr kumimoji="1" lang="en-US" altLang="ja-JP" dirty="0"/>
          </a:p>
          <a:p>
            <a:r>
              <a:rPr kumimoji="1" lang="en-US" altLang="ja-JP" dirty="0"/>
              <a:t>https://www.openchainproject.org/</a:t>
            </a:r>
          </a:p>
          <a:p>
            <a:r>
              <a:rPr kumimoji="1" lang="ja-JP" altLang="en-US" dirty="0"/>
              <a:t>を参照して，スクショを貼り付ける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128417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2022/04/16</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16</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2022/04/16</a:t>
            </a:r>
          </a:p>
          <a:p>
            <a:r>
              <a:rPr kumimoji="1" lang="ja-JP" altLang="en-US" dirty="0"/>
              <a:t>■このページの更新について</a:t>
            </a:r>
            <a:endParaRPr kumimoji="1" lang="en-US" altLang="ja-JP" dirty="0"/>
          </a:p>
          <a:p>
            <a:r>
              <a:rPr kumimoji="1" lang="en-US" altLang="ja-JP" dirty="0"/>
              <a:t>https://www.openchainproject.org/</a:t>
            </a:r>
          </a:p>
          <a:p>
            <a:r>
              <a:rPr kumimoji="1" lang="ja-JP" altLang="en-US" dirty="0"/>
              <a:t>から，</a:t>
            </a:r>
            <a:r>
              <a:rPr kumimoji="1" lang="en-US" altLang="ja-JP" dirty="0"/>
              <a:t>Platinum Members </a:t>
            </a:r>
            <a:r>
              <a:rPr kumimoji="1" lang="ja-JP" altLang="en-US" dirty="0"/>
              <a:t>のスクショを貼り付ける．</a:t>
            </a:r>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更新日：</a:t>
            </a:r>
            <a:r>
              <a:rPr kumimoji="1" lang="en-US" altLang="ja-JP" dirty="0"/>
              <a:t>2022/04/16</a:t>
            </a:r>
          </a:p>
          <a:p>
            <a:r>
              <a:rPr kumimoji="1" lang="ja-JP" altLang="en-US" dirty="0"/>
              <a:t>■このページの更新について</a:t>
            </a:r>
            <a:endParaRPr kumimoji="1" lang="en-US" altLang="ja-JP" dirty="0"/>
          </a:p>
          <a:p>
            <a:r>
              <a:rPr kumimoji="1" lang="en-US" altLang="ja-JP" dirty="0"/>
              <a:t>https://www.openchainproject.org/partners</a:t>
            </a:r>
          </a:p>
          <a:p>
            <a:r>
              <a:rPr kumimoji="1" lang="ja-JP" altLang="en-US" dirty="0"/>
              <a:t>から，それぞれスクショを貼り付ける</a:t>
            </a:r>
          </a:p>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22</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dirty="0"/>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p>
            <a:r>
              <a:rPr kumimoji="1" lang="en-US" altLang="ja-JP"/>
              <a:t>31st October 2022</a:t>
            </a:r>
            <a:endParaRPr kumimoji="1" lang="ja-JP" altLang="en-US" dirty="0"/>
          </a:p>
        </p:txBody>
      </p:sp>
      <p:sp>
        <p:nvSpPr>
          <p:cNvPr id="5" name="フッター プレースホルダー 4"/>
          <p:cNvSpPr>
            <a:spLocks noGrp="1"/>
          </p:cNvSpPr>
          <p:nvPr>
            <p:ph type="ftr" sz="quarter" idx="11"/>
          </p:nvPr>
        </p:nvSpPr>
        <p:spPr/>
        <p:txBody>
          <a:bodyPr/>
          <a:lstStyle/>
          <a:p>
            <a:pPr algn="l"/>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a:xfrm>
            <a:off x="9365610" y="6440240"/>
            <a:ext cx="2743200" cy="365125"/>
          </a:xfrm>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272929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r>
              <a:rPr kumimoji="1" lang="en-US" altLang="ja-JP"/>
              <a:t>31st October 2022</a:t>
            </a:r>
            <a:endParaRPr kumimoji="1" lang="ja-JP" altLang="en-US" dirty="0"/>
          </a:p>
        </p:txBody>
      </p:sp>
      <p:sp>
        <p:nvSpPr>
          <p:cNvPr id="5" name="フッター プレースホルダー 4"/>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6" name="スライド番号プレースホルダー 5"/>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416021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31st October 2022</a:t>
            </a:r>
            <a:endParaRPr kumimoji="1" lang="ja-JP" altLang="en-US" dirty="0"/>
          </a:p>
        </p:txBody>
      </p:sp>
      <p:sp>
        <p:nvSpPr>
          <p:cNvPr id="4" name="フッター プレースホルダー 3"/>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5" name="スライド番号プレースホルダー 4"/>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129833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31st October 2022</a:t>
            </a:r>
            <a:endParaRPr kumimoji="1" lang="ja-JP" altLang="en-US" dirty="0"/>
          </a:p>
        </p:txBody>
      </p:sp>
      <p:sp>
        <p:nvSpPr>
          <p:cNvPr id="3" name="フッター プレースホルダー 2"/>
          <p:cNvSpPr>
            <a:spLocks noGrp="1"/>
          </p:cNvSpPr>
          <p:nvPr>
            <p:ph type="ftr" sz="quarter" idx="11"/>
          </p:nvPr>
        </p:nvSpPr>
        <p:spPr/>
        <p:txBody>
          <a:bodyPr/>
          <a:lstStyle>
            <a:lvl1pPr algn="l">
              <a:defRPr/>
            </a:lvl1pPr>
          </a:lstStyle>
          <a:p>
            <a:r>
              <a:rPr lang="en-US" altLang="ja-JP"/>
              <a:t>OpenChain Japan Work Group</a:t>
            </a:r>
            <a:endParaRPr lang="ja-JP" altLang="en-US" dirty="0"/>
          </a:p>
        </p:txBody>
      </p:sp>
      <p:sp>
        <p:nvSpPr>
          <p:cNvPr id="4" name="スライド番号プレースホルダー 3"/>
          <p:cNvSpPr>
            <a:spLocks noGrp="1"/>
          </p:cNvSpPr>
          <p:nvPr>
            <p:ph type="sldNum" sz="quarter" idx="12"/>
          </p:nvPr>
        </p:nvSpPr>
        <p:spPr/>
        <p:txBody>
          <a:bodyPr/>
          <a:lstStyle/>
          <a:p>
            <a:fld id="{9E677C9D-2908-4B51-B245-D0108F3FAF17}" type="slidenum">
              <a:rPr kumimoji="1" lang="ja-JP" altLang="en-US" smtClean="0"/>
              <a:t>‹#›</a:t>
            </a:fld>
            <a:endParaRPr kumimoji="1" lang="ja-JP" altLang="en-US"/>
          </a:p>
        </p:txBody>
      </p:sp>
    </p:spTree>
    <p:extLst>
      <p:ext uri="{BB962C8B-B14F-4D97-AF65-F5344CB8AC3E}">
        <p14:creationId xmlns:p14="http://schemas.microsoft.com/office/powerpoint/2010/main" val="370192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482407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31st October 2022</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2"/>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a:hlinkClick r:id="rId4"/>
            <a:extLst>
              <a:ext uri="{FF2B5EF4-FFF2-40B4-BE49-F238E27FC236}">
                <a16:creationId xmlns:a16="http://schemas.microsoft.com/office/drawing/2014/main" id="{02CE4921-8234-4A1A-8F40-1491476E74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14737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31st October 2022</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hyperlink" Target="https://www.openchainproject.org/"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image" Target="../media/image2.png"/><Relationship Id="rId4" Type="http://schemas.openxmlformats.org/officeDocument/2006/relationships/slideLayout" Target="../slideLayouts/slideLayout9.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31st October 2022</a:t>
            </a:r>
            <a:endParaRPr lang="ja-JP" altLang="en-US" dirty="0"/>
          </a:p>
        </p:txBody>
      </p:sp>
      <p:sp>
        <p:nvSpPr>
          <p:cNvPr id="5" name="フッター プレースホルダー 4"/>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7"/>
            <a:extLst>
              <a:ext uri="{FF2B5EF4-FFF2-40B4-BE49-F238E27FC236}">
                <a16:creationId xmlns:a16="http://schemas.microsoft.com/office/drawing/2014/main" id="{B86BDE20-A2B4-46FF-B186-470EAF27DC00}"/>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8" name="スライド番号プレースホルダー 5">
            <a:extLst>
              <a:ext uri="{FF2B5EF4-FFF2-40B4-BE49-F238E27FC236}">
                <a16:creationId xmlns:a16="http://schemas.microsoft.com/office/drawing/2014/main" id="{800FF88C-63DF-4AC1-8EF8-B40F8AE813CE}"/>
              </a:ext>
            </a:extLst>
          </p:cNvPr>
          <p:cNvSpPr txBox="1">
            <a:spLocks/>
          </p:cNvSpPr>
          <p:nvPr userDrawn="1"/>
        </p:nvSpPr>
        <p:spPr>
          <a:xfrm>
            <a:off x="1331340" y="6526212"/>
            <a:ext cx="5326636"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0" name="図 9">
            <a:hlinkClick r:id="rId9"/>
            <a:extLst>
              <a:ext uri="{FF2B5EF4-FFF2-40B4-BE49-F238E27FC236}">
                <a16:creationId xmlns:a16="http://schemas.microsoft.com/office/drawing/2014/main" id="{990653F4-6A30-4AFF-A0FC-188BA6FF6C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17918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60" r:id="rId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a:t>31st October 2022</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conformance" TargetMode="External"/><Relationship Id="rId2" Type="http://schemas.openxmlformats.org/officeDocument/2006/relationships/hyperlink" Target="https://www.openchainproject.org/contribute-to-the-standard"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www.openchainproject.org/featured/2020/12/15/toyota-iso-5230" TargetMode="External"/><Relationship Id="rId4" Type="http://schemas.openxmlformats.org/officeDocument/2006/relationships/hyperlink" Target="https://www.iso.org/standard/81039.html"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openchainproject.org/new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community-of-conformance" TargetMode="External"/><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hyperlink" Target="https://groups.io/g/oss-based-compliance-tooling" TargetMode="External"/><Relationship Id="rId3" Type="http://schemas.openxmlformats.org/officeDocument/2006/relationships/image" Target="../media/image18.png"/><Relationship Id="rId7" Type="http://schemas.openxmlformats.org/officeDocument/2006/relationships/hyperlink" Target="https://groups.io/g/openchain-automotive-work-group" TargetMode="External"/><Relationship Id="rId12" Type="http://schemas.openxmlformats.org/officeDocument/2006/relationships/hyperlink" Target="https://lists.openchainproject.org/g/partner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lists.openchainproject.org/g/main" TargetMode="External"/><Relationship Id="rId11" Type="http://schemas.openxmlformats.org/officeDocument/2006/relationships/hyperlink" Target="https://lists.openchainproject.org/g/specification" TargetMode="External"/><Relationship Id="rId5" Type="http://schemas.openxmlformats.org/officeDocument/2006/relationships/image" Target="../media/image20.png"/><Relationship Id="rId10" Type="http://schemas.openxmlformats.org/officeDocument/2006/relationships/hyperlink" Target="https://lists.openchainproject.org/g/education" TargetMode="External"/><Relationship Id="rId4" Type="http://schemas.openxmlformats.org/officeDocument/2006/relationships/image" Target="../media/image19.png"/><Relationship Id="rId9" Type="http://schemas.openxmlformats.org/officeDocument/2006/relationships/hyperlink" Target="https://lists.openchainproject.org/g/telc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openchainproject.org/partners" TargetMode="External"/><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mailto:japan-sg-faq@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tooling+subscribe@lists.openchainproject.or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mailto:japan-sg-planning+subscribe@lists.openchainproject.org" TargetMode="External"/><Relationship Id="rId5" Type="http://schemas.openxmlformats.org/officeDocument/2006/relationships/hyperlink" Target="mailto:japan-sg-licensing+subscribe@lists.openchainproject.org" TargetMode="External"/><Relationship Id="rId10" Type="http://schemas.openxmlformats.org/officeDocument/2006/relationships/image" Target="../media/image32.png"/><Relationship Id="rId4" Type="http://schemas.openxmlformats.org/officeDocument/2006/relationships/hyperlink" Target="mailto:japan-wg+subscribe@lists.openchainproject.org" TargetMode="External"/><Relationship Id="rId9" Type="http://schemas.openxmlformats.org/officeDocument/2006/relationships/hyperlink" Target="https://join.slack.com/t/openchain-japanwg/shared_invite/zt-ijsyy1z4-NQj9Fty9BSNLL3d1YyNkf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uxfoundation.or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dirty="0">
                <a:cs typeface="Segoe UI" panose="020B0502040204020203" pitchFamily="34" charset="0"/>
              </a:rPr>
              <a:t>OpenChain</a:t>
            </a:r>
            <a:r>
              <a:rPr lang="ja-JP" altLang="en-US" sz="3600" b="1" dirty="0">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dirty="0">
                <a:solidFill>
                  <a:schemeClr val="tx1">
                    <a:lumMod val="75000"/>
                    <a:lumOff val="25000"/>
                  </a:schemeClr>
                </a:solidFill>
                <a:cs typeface="Segoe UI" panose="020B0502040204020203" pitchFamily="34" charset="0"/>
              </a:rPr>
              <a:t>2022.10.31</a:t>
            </a:r>
          </a:p>
          <a:p>
            <a:pPr marL="0" indent="0">
              <a:buNone/>
            </a:pPr>
            <a:r>
              <a:rPr kumimoji="1" lang="en-US" altLang="ja-JP" dirty="0">
                <a:solidFill>
                  <a:schemeClr val="tx1">
                    <a:lumMod val="75000"/>
                    <a:lumOff val="25000"/>
                  </a:schemeClr>
                </a:solidFill>
                <a:cs typeface="Segoe UI" panose="020B0502040204020203" pitchFamily="34" charset="0"/>
              </a:rPr>
              <a:t>OpenChain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https://www.openchainproject.org/contribute-to-the-standard</a:t>
            </a:r>
            <a:endParaRPr lang="ja-JP" altLang="en-US"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4949817"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https://www.openchainproject.org/get-started/conformance</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pic>
        <p:nvPicPr>
          <p:cNvPr id="17" name="図 16">
            <a:extLst>
              <a:ext uri="{FF2B5EF4-FFF2-40B4-BE49-F238E27FC236}">
                <a16:creationId xmlns:a16="http://schemas.microsoft.com/office/drawing/2014/main" id="{C9C0F4AC-8219-4527-877B-209CCF610902}"/>
              </a:ext>
            </a:extLst>
          </p:cNvPr>
          <p:cNvPicPr>
            <a:picLocks noChangeAspect="1"/>
          </p:cNvPicPr>
          <p:nvPr/>
        </p:nvPicPr>
        <p:blipFill>
          <a:blip r:embed="rId5"/>
          <a:stretch>
            <a:fillRect/>
          </a:stretch>
        </p:blipFill>
        <p:spPr>
          <a:xfrm>
            <a:off x="8851380" y="1343165"/>
            <a:ext cx="2858102" cy="2563760"/>
          </a:xfrm>
          <a:prstGeom prst="rect">
            <a:avLst/>
          </a:prstGeom>
          <a:ln w="38100">
            <a:solidFill>
              <a:srgbClr val="0070C0"/>
            </a:solidFill>
          </a:ln>
        </p:spPr>
      </p:pic>
      <p:sp>
        <p:nvSpPr>
          <p:cNvPr id="21" name="正方形/長方形 20">
            <a:extLst>
              <a:ext uri="{FF2B5EF4-FFF2-40B4-BE49-F238E27FC236}">
                <a16:creationId xmlns:a16="http://schemas.microsoft.com/office/drawing/2014/main" id="{6A71369A-582F-42F0-B329-B104E3731EA6}"/>
              </a:ext>
            </a:extLst>
          </p:cNvPr>
          <p:cNvSpPr/>
          <p:nvPr/>
        </p:nvSpPr>
        <p:spPr>
          <a:xfrm>
            <a:off x="9026305" y="4013261"/>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pic>
        <p:nvPicPr>
          <p:cNvPr id="8" name="図 7">
            <a:extLst>
              <a:ext uri="{FF2B5EF4-FFF2-40B4-BE49-F238E27FC236}">
                <a16:creationId xmlns:a16="http://schemas.microsoft.com/office/drawing/2014/main" id="{3875E28F-8F23-47E3-B8DB-196FD948FA40}"/>
              </a:ext>
            </a:extLst>
          </p:cNvPr>
          <p:cNvPicPr>
            <a:picLocks noChangeAspect="1"/>
          </p:cNvPicPr>
          <p:nvPr/>
        </p:nvPicPr>
        <p:blipFill>
          <a:blip r:embed="rId2"/>
          <a:stretch>
            <a:fillRect/>
          </a:stretch>
        </p:blipFill>
        <p:spPr>
          <a:xfrm>
            <a:off x="6873595" y="3588846"/>
            <a:ext cx="4466813" cy="2021997"/>
          </a:xfrm>
          <a:prstGeom prst="rect">
            <a:avLst/>
          </a:prstGeom>
          <a:ln w="38100">
            <a:solidFill>
              <a:srgbClr val="0070C0"/>
            </a:solidFill>
          </a:ln>
        </p:spPr>
      </p:pic>
      <p:pic>
        <p:nvPicPr>
          <p:cNvPr id="20" name="図 19">
            <a:extLst>
              <a:ext uri="{FF2B5EF4-FFF2-40B4-BE49-F238E27FC236}">
                <a16:creationId xmlns:a16="http://schemas.microsoft.com/office/drawing/2014/main" id="{3830DC88-D2D5-4D42-AF17-491EE237EF03}"/>
              </a:ext>
            </a:extLst>
          </p:cNvPr>
          <p:cNvPicPr>
            <a:picLocks noChangeAspect="1"/>
          </p:cNvPicPr>
          <p:nvPr/>
        </p:nvPicPr>
        <p:blipFill>
          <a:blip r:embed="rId3"/>
          <a:stretch>
            <a:fillRect/>
          </a:stretch>
        </p:blipFill>
        <p:spPr>
          <a:xfrm>
            <a:off x="1726688" y="3021969"/>
            <a:ext cx="3348628" cy="3155753"/>
          </a:xfrm>
          <a:prstGeom prst="rect">
            <a:avLst/>
          </a:prstGeom>
          <a:ln w="38100">
            <a:solidFill>
              <a:srgbClr val="0070C0"/>
            </a:solidFill>
          </a:ln>
        </p:spPr>
      </p:pic>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369332"/>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サイトで回答</a:t>
            </a:r>
            <a:endParaRPr kumimoji="1" lang="ja-JP" altLang="en-US" dirty="0">
              <a:latin typeface="Segoe UI Light" panose="020B0502040204020203" pitchFamily="34" charset="0"/>
              <a:ea typeface="+mj-ea"/>
              <a:cs typeface="Segoe UI Light" panose="020B0502040204020203" pitchFamily="34" charset="0"/>
            </a:endParaRP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pic>
        <p:nvPicPr>
          <p:cNvPr id="14" name="図 13">
            <a:extLst>
              <a:ext uri="{FF2B5EF4-FFF2-40B4-BE49-F238E27FC236}">
                <a16:creationId xmlns:a16="http://schemas.microsoft.com/office/drawing/2014/main" id="{751268C2-0F07-4988-9B76-35DEA95F1666}"/>
              </a:ext>
            </a:extLst>
          </p:cNvPr>
          <p:cNvPicPr>
            <a:picLocks noChangeAspect="1"/>
          </p:cNvPicPr>
          <p:nvPr/>
        </p:nvPicPr>
        <p:blipFill>
          <a:blip r:embed="rId2"/>
          <a:stretch>
            <a:fillRect/>
          </a:stretch>
        </p:blipFill>
        <p:spPr>
          <a:xfrm>
            <a:off x="6335215" y="2091934"/>
            <a:ext cx="5071587" cy="3834615"/>
          </a:xfrm>
          <a:prstGeom prst="rect">
            <a:avLst/>
          </a:prstGeom>
          <a:ln w="38100">
            <a:solidFill>
              <a:srgbClr val="0070C0"/>
            </a:solidFill>
          </a:ln>
        </p:spPr>
      </p:pic>
      <p:pic>
        <p:nvPicPr>
          <p:cNvPr id="17" name="図 16">
            <a:extLst>
              <a:ext uri="{FF2B5EF4-FFF2-40B4-BE49-F238E27FC236}">
                <a16:creationId xmlns:a16="http://schemas.microsoft.com/office/drawing/2014/main" id="{DB00A49E-8A2E-40A3-B08C-90C579BB96D2}"/>
              </a:ext>
            </a:extLst>
          </p:cNvPr>
          <p:cNvPicPr>
            <a:picLocks noChangeAspect="1"/>
          </p:cNvPicPr>
          <p:nvPr/>
        </p:nvPicPr>
        <p:blipFill>
          <a:blip r:embed="rId3"/>
          <a:stretch>
            <a:fillRect/>
          </a:stretch>
        </p:blipFill>
        <p:spPr>
          <a:xfrm>
            <a:off x="890270" y="2091935"/>
            <a:ext cx="5071586" cy="3834614"/>
          </a:xfrm>
          <a:prstGeom prst="rect">
            <a:avLst/>
          </a:prstGeom>
          <a:ln w="38100">
            <a:solidFill>
              <a:srgbClr val="0070C0"/>
            </a:solidFill>
          </a:ln>
        </p:spPr>
      </p:pic>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4"/>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5"/>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890270" y="1947634"/>
            <a:ext cx="10411459"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890270" y="2508145"/>
            <a:ext cx="10411459"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extLst>
              <p:ext uri="{D42A27DB-BD31-4B8C-83A1-F6EECF244321}">
                <p14:modId xmlns:p14="http://schemas.microsoft.com/office/powerpoint/2010/main" val="51772430"/>
              </p:ext>
            </p:extLst>
          </p:nvPr>
        </p:nvGraphicFramePr>
        <p:xfrm>
          <a:off x="1066387" y="2625012"/>
          <a:ext cx="3208433" cy="3641488"/>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87486">
                <a:tc>
                  <a:txBody>
                    <a:bodyPr/>
                    <a:lstStyle/>
                    <a:p>
                      <a:r>
                        <a:rPr kumimoji="1" lang="en-US" altLang="ja-JP" sz="1200" b="0" dirty="0"/>
                        <a:t>2020/12/01</a:t>
                      </a:r>
                      <a:endParaRPr kumimoji="1" lang="ja-JP" altLang="en-US" sz="1200" b="0" dirty="0">
                        <a:latin typeface="+mn-lt"/>
                      </a:endParaRPr>
                    </a:p>
                  </a:txBody>
                  <a:tcPr anchor="ctr"/>
                </a:tc>
                <a:tc>
                  <a:txBody>
                    <a:bodyPr/>
                    <a:lstStyle/>
                    <a:p>
                      <a:r>
                        <a:rPr kumimoji="1" lang="ja-JP" altLang="en-US" sz="1200" b="0" dirty="0"/>
                        <a:t>トヨタ自動車</a:t>
                      </a:r>
                      <a:endParaRPr kumimoji="1" lang="ja-JP" altLang="en-US" sz="1200" b="0" dirty="0">
                        <a:latin typeface="+mn-lt"/>
                      </a:endParaRPr>
                    </a:p>
                  </a:txBody>
                  <a:tcPr anchor="ctr"/>
                </a:tc>
                <a:extLst>
                  <a:ext uri="{0D108BD9-81ED-4DB2-BD59-A6C34878D82A}">
                    <a16:rowId xmlns:a16="http://schemas.microsoft.com/office/drawing/2014/main" val="2262074657"/>
                  </a:ext>
                </a:extLst>
              </a:tr>
              <a:tr h="287486">
                <a:tc>
                  <a:txBody>
                    <a:bodyPr/>
                    <a:lstStyle/>
                    <a:p>
                      <a:r>
                        <a:rPr kumimoji="1" lang="en-US" altLang="ja-JP" sz="1200" b="0" dirty="0"/>
                        <a:t>2020/12/15</a:t>
                      </a:r>
                      <a:endParaRPr kumimoji="1" lang="ja-JP" altLang="en-US" sz="1200" b="0" dirty="0">
                        <a:latin typeface="+mn-lt"/>
                      </a:endParaRPr>
                    </a:p>
                  </a:txBody>
                  <a:tcPr anchor="ctr"/>
                </a:tc>
                <a:tc>
                  <a:txBody>
                    <a:bodyPr/>
                    <a:lstStyle/>
                    <a:p>
                      <a:r>
                        <a:rPr kumimoji="1" lang="en-US" altLang="ja-JP" sz="1200" b="0" dirty="0"/>
                        <a:t>NCSOFT</a:t>
                      </a:r>
                      <a:endParaRPr kumimoji="1" lang="ja-JP" altLang="en-US" sz="1200" b="0" dirty="0">
                        <a:latin typeface="+mn-lt"/>
                      </a:endParaRPr>
                    </a:p>
                  </a:txBody>
                  <a:tcPr anchor="ctr"/>
                </a:tc>
                <a:extLst>
                  <a:ext uri="{0D108BD9-81ED-4DB2-BD59-A6C34878D82A}">
                    <a16:rowId xmlns:a16="http://schemas.microsoft.com/office/drawing/2014/main" val="2092766118"/>
                  </a:ext>
                </a:extLst>
              </a:tr>
              <a:tr h="287486">
                <a:tc>
                  <a:txBody>
                    <a:bodyPr/>
                    <a:lstStyle/>
                    <a:p>
                      <a:r>
                        <a:rPr kumimoji="1" lang="en-US" altLang="ja-JP" sz="1200" b="0" dirty="0"/>
                        <a:t>2020/12/17</a:t>
                      </a:r>
                      <a:endParaRPr kumimoji="1" lang="en-US" altLang="ja-JP" sz="1200" b="0" dirty="0">
                        <a:latin typeface="+mn-lt"/>
                      </a:endParaRPr>
                    </a:p>
                  </a:txBody>
                  <a:tcPr anchor="ctr"/>
                </a:tc>
                <a:tc>
                  <a:txBody>
                    <a:bodyPr/>
                    <a:lstStyle/>
                    <a:p>
                      <a:r>
                        <a:rPr kumimoji="1" lang="en-US" altLang="ja-JP" sz="1200" b="0" dirty="0"/>
                        <a:t>Cisco</a:t>
                      </a:r>
                      <a:endParaRPr kumimoji="1" lang="ja-JP" altLang="en-US" sz="1200" b="0" dirty="0">
                        <a:latin typeface="+mn-lt"/>
                      </a:endParaRPr>
                    </a:p>
                  </a:txBody>
                  <a:tcPr anchor="ctr"/>
                </a:tc>
                <a:extLst>
                  <a:ext uri="{0D108BD9-81ED-4DB2-BD59-A6C34878D82A}">
                    <a16:rowId xmlns:a16="http://schemas.microsoft.com/office/drawing/2014/main" val="444808631"/>
                  </a:ext>
                </a:extLst>
              </a:tr>
              <a:tr h="287486">
                <a:tc>
                  <a:txBody>
                    <a:bodyPr/>
                    <a:lstStyle/>
                    <a:p>
                      <a:r>
                        <a:rPr kumimoji="1" lang="en-US" altLang="ja-JP" sz="1200" b="0" dirty="0"/>
                        <a:t>2021/01/13</a:t>
                      </a:r>
                      <a:endParaRPr kumimoji="1" lang="ja-JP" altLang="en-US" sz="1200" b="0" dirty="0">
                        <a:latin typeface="+mn-lt"/>
                      </a:endParaRPr>
                    </a:p>
                  </a:txBody>
                  <a:tcPr anchor="ctr"/>
                </a:tc>
                <a:tc>
                  <a:txBody>
                    <a:bodyPr/>
                    <a:lstStyle/>
                    <a:p>
                      <a:r>
                        <a:rPr kumimoji="1" lang="en-US" altLang="ja-JP" sz="1200" b="0" dirty="0"/>
                        <a:t>NTT</a:t>
                      </a:r>
                      <a:r>
                        <a:rPr kumimoji="1" lang="ja-JP" altLang="en-US" sz="1200" b="0" dirty="0"/>
                        <a:t>データ</a:t>
                      </a:r>
                      <a:endParaRPr kumimoji="1" lang="ja-JP" altLang="en-US" sz="1200" b="0" dirty="0">
                        <a:latin typeface="+mn-lt"/>
                      </a:endParaRPr>
                    </a:p>
                  </a:txBody>
                  <a:tcPr anchor="ctr"/>
                </a:tc>
                <a:extLst>
                  <a:ext uri="{0D108BD9-81ED-4DB2-BD59-A6C34878D82A}">
                    <a16:rowId xmlns:a16="http://schemas.microsoft.com/office/drawing/2014/main" val="2639739016"/>
                  </a:ext>
                </a:extLst>
              </a:tr>
              <a:tr h="287486">
                <a:tc>
                  <a:txBody>
                    <a:bodyPr/>
                    <a:lstStyle/>
                    <a:p>
                      <a:r>
                        <a:rPr kumimoji="1" lang="en-US" altLang="ja-JP" sz="1200" b="0" dirty="0"/>
                        <a:t>2021/02/01</a:t>
                      </a:r>
                      <a:endParaRPr kumimoji="1" lang="ja-JP" altLang="en-US" sz="1200" b="0" dirty="0">
                        <a:latin typeface="+mn-lt"/>
                      </a:endParaRPr>
                    </a:p>
                  </a:txBody>
                  <a:tcPr anchor="ctr"/>
                </a:tc>
                <a:tc>
                  <a:txBody>
                    <a:bodyPr/>
                    <a:lstStyle/>
                    <a:p>
                      <a:r>
                        <a:rPr kumimoji="1" lang="en-US" altLang="ja-JP" sz="1200" b="0" dirty="0"/>
                        <a:t>Microsoft</a:t>
                      </a:r>
                      <a:endParaRPr kumimoji="1" lang="ja-JP" altLang="en-US" sz="1200" b="0" dirty="0">
                        <a:latin typeface="+mn-lt"/>
                      </a:endParaRPr>
                    </a:p>
                  </a:txBody>
                  <a:tcPr anchor="ctr"/>
                </a:tc>
                <a:extLst>
                  <a:ext uri="{0D108BD9-81ED-4DB2-BD59-A6C34878D82A}">
                    <a16:rowId xmlns:a16="http://schemas.microsoft.com/office/drawing/2014/main" val="2794214248"/>
                  </a:ext>
                </a:extLst>
              </a:tr>
              <a:tr h="287486">
                <a:tc>
                  <a:txBody>
                    <a:bodyPr/>
                    <a:lstStyle/>
                    <a:p>
                      <a:r>
                        <a:rPr kumimoji="1" lang="en-US" altLang="ja-JP" sz="1200" b="0" dirty="0"/>
                        <a:t>2021/02/08</a:t>
                      </a:r>
                      <a:endParaRPr kumimoji="1" lang="ja-JP" altLang="en-US" sz="1200" b="0" dirty="0">
                        <a:latin typeface="+mn-lt"/>
                      </a:endParaRPr>
                    </a:p>
                  </a:txBody>
                  <a:tcPr anchor="ctr"/>
                </a:tc>
                <a:tc>
                  <a:txBody>
                    <a:bodyPr/>
                    <a:lstStyle/>
                    <a:p>
                      <a:r>
                        <a:rPr kumimoji="1" lang="ja-JP" altLang="en-US" sz="1200" b="0" dirty="0"/>
                        <a:t>日立製作所</a:t>
                      </a:r>
                      <a:endParaRPr kumimoji="1" lang="ja-JP" altLang="en-US" sz="1200" b="0" dirty="0">
                        <a:latin typeface="+mn-lt"/>
                      </a:endParaRPr>
                    </a:p>
                  </a:txBody>
                  <a:tcPr anchor="ctr"/>
                </a:tc>
                <a:extLst>
                  <a:ext uri="{0D108BD9-81ED-4DB2-BD59-A6C34878D82A}">
                    <a16:rowId xmlns:a16="http://schemas.microsoft.com/office/drawing/2014/main" val="540462212"/>
                  </a:ext>
                </a:extLst>
              </a:tr>
              <a:tr h="287486">
                <a:tc>
                  <a:txBody>
                    <a:bodyPr/>
                    <a:lstStyle/>
                    <a:p>
                      <a:r>
                        <a:rPr kumimoji="1" lang="en-US" altLang="ja-JP" sz="1200" b="0" dirty="0"/>
                        <a:t>2021/03/02</a:t>
                      </a:r>
                      <a:endParaRPr kumimoji="1" lang="ja-JP" altLang="en-US" sz="1200" b="0" dirty="0">
                        <a:latin typeface="+mn-lt"/>
                      </a:endParaRPr>
                    </a:p>
                  </a:txBody>
                  <a:tcPr anchor="ctr"/>
                </a:tc>
                <a:tc>
                  <a:txBody>
                    <a:bodyPr/>
                    <a:lstStyle/>
                    <a:p>
                      <a:r>
                        <a:rPr kumimoji="1" lang="en-US" altLang="ja-JP" sz="1200" b="0" dirty="0"/>
                        <a:t>LG</a:t>
                      </a:r>
                      <a:endParaRPr kumimoji="1" lang="ja-JP" altLang="en-US" sz="1200" b="0" dirty="0">
                        <a:latin typeface="+mn-lt"/>
                      </a:endParaRPr>
                    </a:p>
                  </a:txBody>
                  <a:tcPr anchor="ctr"/>
                </a:tc>
                <a:extLst>
                  <a:ext uri="{0D108BD9-81ED-4DB2-BD59-A6C34878D82A}">
                    <a16:rowId xmlns:a16="http://schemas.microsoft.com/office/drawing/2014/main" val="2390079455"/>
                  </a:ext>
                </a:extLst>
              </a:tr>
              <a:tr h="479142">
                <a:tc>
                  <a:txBody>
                    <a:bodyPr/>
                    <a:lstStyle/>
                    <a:p>
                      <a:r>
                        <a:rPr kumimoji="1" lang="en-US" altLang="ja-JP" sz="1200" b="0" dirty="0"/>
                        <a:t>2021/04/06</a:t>
                      </a:r>
                      <a:endParaRPr kumimoji="1" lang="ja-JP" altLang="en-US" sz="1200" b="0" dirty="0">
                        <a:latin typeface="+mn-lt"/>
                      </a:endParaRPr>
                    </a:p>
                  </a:txBody>
                  <a:tcPr anchor="ctr"/>
                </a:tc>
                <a:tc>
                  <a:txBody>
                    <a:bodyPr/>
                    <a:lstStyle/>
                    <a:p>
                      <a:r>
                        <a:rPr kumimoji="1" lang="en-US" altLang="ja-JP" sz="1200" b="0" dirty="0"/>
                        <a:t>Nanjing Fujitsu Nanda Software Technology Co., Ltd.</a:t>
                      </a:r>
                      <a:endParaRPr kumimoji="1" lang="ja-JP" altLang="en-US" sz="1200" b="0" dirty="0">
                        <a:latin typeface="+mn-lt"/>
                      </a:endParaRPr>
                    </a:p>
                  </a:txBody>
                  <a:tcPr anchor="ctr"/>
                </a:tc>
                <a:extLst>
                  <a:ext uri="{0D108BD9-81ED-4DB2-BD59-A6C34878D82A}">
                    <a16:rowId xmlns:a16="http://schemas.microsoft.com/office/drawing/2014/main" val="3080294371"/>
                  </a:ext>
                </a:extLst>
              </a:tr>
              <a:tr h="287486">
                <a:tc>
                  <a:txBody>
                    <a:bodyPr/>
                    <a:lstStyle/>
                    <a:p>
                      <a:r>
                        <a:rPr kumimoji="1" lang="en-US" altLang="ja-JP" sz="1200" b="0" dirty="0"/>
                        <a:t>2021/04/22</a:t>
                      </a:r>
                      <a:endParaRPr kumimoji="1" lang="ja-JP" altLang="en-US" sz="1200" b="0" dirty="0">
                        <a:latin typeface="+mn-lt"/>
                      </a:endParaRPr>
                    </a:p>
                  </a:txBody>
                  <a:tcPr anchor="ctr"/>
                </a:tc>
                <a:tc>
                  <a:txBody>
                    <a:bodyPr/>
                    <a:lstStyle/>
                    <a:p>
                      <a:r>
                        <a:rPr kumimoji="1" lang="en-US" altLang="ja-JP" sz="1200" b="0" dirty="0" err="1"/>
                        <a:t>Keitaro</a:t>
                      </a:r>
                      <a:endParaRPr kumimoji="1" lang="ja-JP" altLang="en-US" sz="1200" b="0" dirty="0">
                        <a:latin typeface="+mn-lt"/>
                      </a:endParaRPr>
                    </a:p>
                  </a:txBody>
                  <a:tcPr anchor="ctr"/>
                </a:tc>
                <a:extLst>
                  <a:ext uri="{0D108BD9-81ED-4DB2-BD59-A6C34878D82A}">
                    <a16:rowId xmlns:a16="http://schemas.microsoft.com/office/drawing/2014/main" val="2466994459"/>
                  </a:ext>
                </a:extLst>
              </a:tr>
              <a:tr h="287486">
                <a:tc>
                  <a:txBody>
                    <a:bodyPr/>
                    <a:lstStyle/>
                    <a:p>
                      <a:r>
                        <a:rPr kumimoji="1" lang="en-US" altLang="ja-JP" sz="1200" b="0" dirty="0"/>
                        <a:t>2021/07/07</a:t>
                      </a:r>
                      <a:endParaRPr kumimoji="1" lang="ja-JP" altLang="en-US" sz="1200" b="0" dirty="0">
                        <a:latin typeface="+mn-lt"/>
                      </a:endParaRPr>
                    </a:p>
                  </a:txBody>
                  <a:tcPr anchor="ctr"/>
                </a:tc>
                <a:tc>
                  <a:txBody>
                    <a:bodyPr/>
                    <a:lstStyle/>
                    <a:p>
                      <a:r>
                        <a:rPr kumimoji="1" lang="en-US" altLang="ja-JP" sz="1200" b="0" dirty="0"/>
                        <a:t>Samsung Electronics</a:t>
                      </a:r>
                      <a:endParaRPr kumimoji="1" lang="ja-JP" altLang="en-US" sz="1200" b="0" dirty="0">
                        <a:latin typeface="+mn-lt"/>
                      </a:endParaRPr>
                    </a:p>
                  </a:txBody>
                  <a:tcPr anchor="ctr"/>
                </a:tc>
                <a:extLst>
                  <a:ext uri="{0D108BD9-81ED-4DB2-BD59-A6C34878D82A}">
                    <a16:rowId xmlns:a16="http://schemas.microsoft.com/office/drawing/2014/main" val="2494498816"/>
                  </a:ext>
                </a:extLst>
              </a:tr>
              <a:tr h="287486">
                <a:tc>
                  <a:txBody>
                    <a:bodyPr/>
                    <a:lstStyle/>
                    <a:p>
                      <a:r>
                        <a:rPr kumimoji="1" lang="en-US" altLang="ja-JP" sz="1200" b="0" dirty="0"/>
                        <a:t>2021/07/13</a:t>
                      </a:r>
                      <a:endParaRPr kumimoji="1" lang="ja-JP" altLang="en-US" sz="1200" b="0" dirty="0">
                        <a:latin typeface="+mn-lt"/>
                      </a:endParaRPr>
                    </a:p>
                  </a:txBody>
                  <a:tcPr anchor="ctr"/>
                </a:tc>
                <a:tc>
                  <a:txBody>
                    <a:bodyPr/>
                    <a:lstStyle/>
                    <a:p>
                      <a:r>
                        <a:rPr kumimoji="1" lang="en-US" altLang="ja-JP" sz="1200" b="0" dirty="0"/>
                        <a:t>Bosch</a:t>
                      </a:r>
                      <a:endParaRPr kumimoji="1" lang="ja-JP" altLang="en-US" sz="1200" b="0" dirty="0">
                        <a:latin typeface="+mn-lt"/>
                      </a:endParaRPr>
                    </a:p>
                  </a:txBody>
                  <a:tcPr anchor="ctr"/>
                </a:tc>
                <a:extLst>
                  <a:ext uri="{0D108BD9-81ED-4DB2-BD59-A6C34878D82A}">
                    <a16:rowId xmlns:a16="http://schemas.microsoft.com/office/drawing/2014/main" val="310194859"/>
                  </a:ext>
                </a:extLst>
              </a:tr>
              <a:tr h="287486">
                <a:tc>
                  <a:txBody>
                    <a:bodyPr/>
                    <a:lstStyle/>
                    <a:p>
                      <a:r>
                        <a:rPr kumimoji="1" lang="en-US" altLang="ja-JP" sz="1200" b="0" dirty="0"/>
                        <a:t>2021/08/09</a:t>
                      </a:r>
                      <a:endParaRPr kumimoji="1" lang="ja-JP" altLang="en-US" sz="1200" b="0" dirty="0">
                        <a:latin typeface="+mn-lt"/>
                      </a:endParaRPr>
                    </a:p>
                  </a:txBody>
                  <a:tcPr anchor="ctr"/>
                </a:tc>
                <a:tc>
                  <a:txBody>
                    <a:bodyPr/>
                    <a:lstStyle/>
                    <a:p>
                      <a:r>
                        <a:rPr kumimoji="1" lang="en-US" altLang="ja-JP" sz="1200" b="0" dirty="0"/>
                        <a:t>Sony Semiconductor</a:t>
                      </a:r>
                      <a:endParaRPr kumimoji="1" lang="ja-JP" altLang="en-US" sz="1200" b="0" dirty="0">
                        <a:latin typeface="+mn-lt"/>
                      </a:endParaRPr>
                    </a:p>
                  </a:txBody>
                  <a:tcPr anchor="ctr"/>
                </a:tc>
                <a:extLst>
                  <a:ext uri="{0D108BD9-81ED-4DB2-BD59-A6C34878D82A}">
                    <a16:rowId xmlns:a16="http://schemas.microsoft.com/office/drawing/2014/main" val="2721854257"/>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extLst>
              <p:ext uri="{D42A27DB-BD31-4B8C-83A1-F6EECF244321}">
                <p14:modId xmlns:p14="http://schemas.microsoft.com/office/powerpoint/2010/main" val="3449490767"/>
              </p:ext>
            </p:extLst>
          </p:nvPr>
        </p:nvGraphicFramePr>
        <p:xfrm>
          <a:off x="4491783" y="2649737"/>
          <a:ext cx="3208434" cy="3683649"/>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326">
                <a:tc>
                  <a:txBody>
                    <a:bodyPr/>
                    <a:lstStyle/>
                    <a:p>
                      <a:r>
                        <a:rPr kumimoji="1" lang="en-US" altLang="ja-JP" sz="1200" dirty="0"/>
                        <a:t>2021/08/19</a:t>
                      </a:r>
                      <a:endParaRPr kumimoji="1" lang="ja-JP" altLang="en-US" sz="1200" dirty="0">
                        <a:latin typeface="+mn-lt"/>
                      </a:endParaRPr>
                    </a:p>
                  </a:txBody>
                  <a:tcPr anchor="ctr"/>
                </a:tc>
                <a:tc>
                  <a:txBody>
                    <a:bodyPr/>
                    <a:lstStyle/>
                    <a:p>
                      <a:r>
                        <a:rPr kumimoji="1" lang="en-US" altLang="ja-JP" sz="1200" dirty="0"/>
                        <a:t>QCT</a:t>
                      </a:r>
                      <a:endParaRPr kumimoji="1" lang="ja-JP" altLang="en-US" sz="1200" dirty="0">
                        <a:latin typeface="+mn-lt"/>
                      </a:endParaRPr>
                    </a:p>
                  </a:txBody>
                  <a:tcPr anchor="ctr"/>
                </a:tc>
                <a:extLst>
                  <a:ext uri="{0D108BD9-81ED-4DB2-BD59-A6C34878D82A}">
                    <a16:rowId xmlns:a16="http://schemas.microsoft.com/office/drawing/2014/main" val="2092766118"/>
                  </a:ext>
                </a:extLst>
              </a:tr>
              <a:tr h="293326">
                <a:tc>
                  <a:txBody>
                    <a:bodyPr/>
                    <a:lstStyle/>
                    <a:p>
                      <a:r>
                        <a:rPr kumimoji="1" lang="en-US" altLang="ja-JP" sz="1200" dirty="0"/>
                        <a:t>2021/08/22</a:t>
                      </a:r>
                      <a:endParaRPr kumimoji="1" lang="en-US" altLang="ja-JP" sz="1200" dirty="0">
                        <a:latin typeface="+mn-lt"/>
                      </a:endParaRPr>
                    </a:p>
                  </a:txBody>
                  <a:tcPr anchor="ctr"/>
                </a:tc>
                <a:tc>
                  <a:txBody>
                    <a:bodyPr/>
                    <a:lstStyle/>
                    <a:p>
                      <a:r>
                        <a:rPr kumimoji="1" lang="en-US" altLang="ja-JP" sz="1200" dirty="0" err="1"/>
                        <a:t>Coontec</a:t>
                      </a:r>
                      <a:endParaRPr kumimoji="1" lang="ja-JP" altLang="en-US" sz="1200" dirty="0">
                        <a:latin typeface="+mn-lt"/>
                      </a:endParaRPr>
                    </a:p>
                  </a:txBody>
                  <a:tcPr anchor="ctr"/>
                </a:tc>
                <a:extLst>
                  <a:ext uri="{0D108BD9-81ED-4DB2-BD59-A6C34878D82A}">
                    <a16:rowId xmlns:a16="http://schemas.microsoft.com/office/drawing/2014/main" val="444808631"/>
                  </a:ext>
                </a:extLst>
              </a:tr>
              <a:tr h="293326">
                <a:tc>
                  <a:txBody>
                    <a:bodyPr/>
                    <a:lstStyle/>
                    <a:p>
                      <a:r>
                        <a:rPr kumimoji="1" lang="en-US" altLang="ja-JP" sz="1200" dirty="0"/>
                        <a:t>2021/09/07</a:t>
                      </a:r>
                      <a:endParaRPr kumimoji="1" lang="ja-JP" altLang="en-US" sz="1200" dirty="0">
                        <a:latin typeface="+mn-lt"/>
                      </a:endParaRPr>
                    </a:p>
                  </a:txBody>
                  <a:tcPr anchor="ctr"/>
                </a:tc>
                <a:tc>
                  <a:txBody>
                    <a:bodyPr/>
                    <a:lstStyle/>
                    <a:p>
                      <a:r>
                        <a:rPr kumimoji="1" lang="en-US" altLang="ja-JP" sz="1200" dirty="0"/>
                        <a:t>Woven Planet</a:t>
                      </a:r>
                      <a:endParaRPr kumimoji="1" lang="ja-JP" altLang="en-US" sz="1200" dirty="0">
                        <a:latin typeface="+mn-lt"/>
                      </a:endParaRPr>
                    </a:p>
                  </a:txBody>
                  <a:tcPr anchor="ctr"/>
                </a:tc>
                <a:extLst>
                  <a:ext uri="{0D108BD9-81ED-4DB2-BD59-A6C34878D82A}">
                    <a16:rowId xmlns:a16="http://schemas.microsoft.com/office/drawing/2014/main" val="2639739016"/>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Synology</a:t>
                      </a:r>
                      <a:endParaRPr kumimoji="1" lang="ja-JP" altLang="en-US" sz="1200" dirty="0">
                        <a:latin typeface="+mn-lt"/>
                      </a:endParaRPr>
                    </a:p>
                  </a:txBody>
                  <a:tcPr anchor="ctr"/>
                </a:tc>
                <a:extLst>
                  <a:ext uri="{0D108BD9-81ED-4DB2-BD59-A6C34878D82A}">
                    <a16:rowId xmlns:a16="http://schemas.microsoft.com/office/drawing/2014/main" val="2794214248"/>
                  </a:ext>
                </a:extLst>
              </a:tr>
              <a:tr h="293326">
                <a:tc>
                  <a:txBody>
                    <a:bodyPr/>
                    <a:lstStyle/>
                    <a:p>
                      <a:r>
                        <a:rPr kumimoji="1" lang="en-US" altLang="ja-JP" sz="1200" dirty="0"/>
                        <a:t>2021/09/08</a:t>
                      </a:r>
                      <a:endParaRPr kumimoji="1" lang="ja-JP" altLang="en-US" sz="1200" dirty="0">
                        <a:latin typeface="+mn-lt"/>
                      </a:endParaRPr>
                    </a:p>
                  </a:txBody>
                  <a:tcPr anchor="ctr"/>
                </a:tc>
                <a:tc>
                  <a:txBody>
                    <a:bodyPr/>
                    <a:lstStyle/>
                    <a:p>
                      <a:r>
                        <a:rPr kumimoji="1" lang="en-US" altLang="ja-JP" sz="1200" dirty="0"/>
                        <a:t>SK Telecom</a:t>
                      </a:r>
                      <a:endParaRPr kumimoji="1" lang="ja-JP" altLang="en-US" sz="1200" dirty="0">
                        <a:latin typeface="+mn-lt"/>
                      </a:endParaRPr>
                    </a:p>
                  </a:txBody>
                  <a:tcPr anchor="ctr"/>
                </a:tc>
                <a:extLst>
                  <a:ext uri="{0D108BD9-81ED-4DB2-BD59-A6C34878D82A}">
                    <a16:rowId xmlns:a16="http://schemas.microsoft.com/office/drawing/2014/main" val="540462212"/>
                  </a:ext>
                </a:extLst>
              </a:tr>
              <a:tr h="293326">
                <a:tc>
                  <a:txBody>
                    <a:bodyPr/>
                    <a:lstStyle/>
                    <a:p>
                      <a:r>
                        <a:rPr kumimoji="1" lang="en-US" altLang="ja-JP" sz="1200" dirty="0"/>
                        <a:t>2021/10/19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390079455"/>
                  </a:ext>
                </a:extLst>
              </a:tr>
              <a:tr h="422641">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ETRI</a:t>
                      </a:r>
                      <a:endParaRPr kumimoji="1" lang="ja-JP" altLang="en-US" sz="1200" dirty="0">
                        <a:latin typeface="+mn-lt"/>
                      </a:endParaRPr>
                    </a:p>
                  </a:txBody>
                  <a:tcPr anchor="ctr"/>
                </a:tc>
                <a:extLst>
                  <a:ext uri="{0D108BD9-81ED-4DB2-BD59-A6C34878D82A}">
                    <a16:rowId xmlns:a16="http://schemas.microsoft.com/office/drawing/2014/main" val="3080294371"/>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err="1"/>
                        <a:t>Kakaobank</a:t>
                      </a:r>
                      <a:endParaRPr kumimoji="1" lang="ja-JP" altLang="en-US" sz="1200" dirty="0">
                        <a:latin typeface="+mn-lt"/>
                      </a:endParaRPr>
                    </a:p>
                  </a:txBody>
                  <a:tcPr anchor="ctr"/>
                </a:tc>
                <a:extLst>
                  <a:ext uri="{0D108BD9-81ED-4DB2-BD59-A6C34878D82A}">
                    <a16:rowId xmlns:a16="http://schemas.microsoft.com/office/drawing/2014/main" val="2466994459"/>
                  </a:ext>
                </a:extLst>
              </a:tr>
              <a:tr h="293326">
                <a:tc>
                  <a:txBody>
                    <a:bodyPr/>
                    <a:lstStyle/>
                    <a:p>
                      <a:r>
                        <a:rPr kumimoji="1" lang="en-US" altLang="ja-JP" sz="1200" dirty="0"/>
                        <a:t>2022/01/24</a:t>
                      </a:r>
                      <a:endParaRPr kumimoji="1" lang="ja-JP" altLang="en-US" sz="1200" dirty="0">
                        <a:latin typeface="+mn-lt"/>
                      </a:endParaRPr>
                    </a:p>
                  </a:txBody>
                  <a:tcPr anchor="ctr"/>
                </a:tc>
                <a:tc>
                  <a:txBody>
                    <a:bodyPr/>
                    <a:lstStyle/>
                    <a:p>
                      <a:r>
                        <a:rPr kumimoji="1" lang="en-US" altLang="ja-JP" sz="1200" dirty="0"/>
                        <a:t>Kakao</a:t>
                      </a:r>
                      <a:endParaRPr kumimoji="1" lang="ja-JP" altLang="en-US" sz="1200" dirty="0">
                        <a:latin typeface="+mn-lt"/>
                      </a:endParaRPr>
                    </a:p>
                  </a:txBody>
                  <a:tcPr anchor="ctr"/>
                </a:tc>
                <a:extLst>
                  <a:ext uri="{0D108BD9-81ED-4DB2-BD59-A6C34878D82A}">
                    <a16:rowId xmlns:a16="http://schemas.microsoft.com/office/drawing/2014/main" val="2494498816"/>
                  </a:ext>
                </a:extLst>
              </a:tr>
              <a:tr h="293326">
                <a:tc>
                  <a:txBody>
                    <a:bodyPr/>
                    <a:lstStyle/>
                    <a:p>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200" dirty="0" err="1"/>
                        <a:t>GBase</a:t>
                      </a:r>
                      <a:r>
                        <a:rPr kumimoji="1" lang="en-US" altLang="ja-JP" sz="1200" dirty="0"/>
                        <a:t> 8a from General Data Technology Co., Ltd. (GBASE)</a:t>
                      </a:r>
                    </a:p>
                  </a:txBody>
                  <a:tcPr anchor="ctr"/>
                </a:tc>
                <a:extLst>
                  <a:ext uri="{0D108BD9-81ED-4DB2-BD59-A6C34878D82A}">
                    <a16:rowId xmlns:a16="http://schemas.microsoft.com/office/drawing/2014/main" val="602886274"/>
                  </a:ext>
                </a:extLst>
              </a:tr>
              <a:tr h="293326">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KingbaseES</a:t>
                      </a:r>
                      <a:r>
                        <a:rPr kumimoji="1" lang="en-US" altLang="ja-JP" sz="1200" dirty="0"/>
                        <a:t> V8 from CETC </a:t>
                      </a:r>
                      <a:r>
                        <a:rPr kumimoji="1" lang="en-US" altLang="ja-JP" sz="1200" dirty="0" err="1"/>
                        <a:t>Kingbase</a:t>
                      </a:r>
                      <a:endParaRPr kumimoji="1" lang="en-US" altLang="ja-JP" sz="1200" dirty="0"/>
                    </a:p>
                  </a:txBody>
                  <a:tcPr anchor="ctr"/>
                </a:tc>
                <a:extLst>
                  <a:ext uri="{0D108BD9-81ED-4DB2-BD59-A6C34878D82A}">
                    <a16:rowId xmlns:a16="http://schemas.microsoft.com/office/drawing/2014/main" val="424130437"/>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extLst>
              <p:ext uri="{D42A27DB-BD31-4B8C-83A1-F6EECF244321}">
                <p14:modId xmlns:p14="http://schemas.microsoft.com/office/powerpoint/2010/main" val="1289677951"/>
              </p:ext>
            </p:extLst>
          </p:nvPr>
        </p:nvGraphicFramePr>
        <p:xfrm>
          <a:off x="7917181" y="2646382"/>
          <a:ext cx="3208431" cy="361551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2">
                  <a:extLst>
                    <a:ext uri="{9D8B030D-6E8A-4147-A177-3AD203B41FA5}">
                      <a16:colId xmlns:a16="http://schemas.microsoft.com/office/drawing/2014/main" val="2128274504"/>
                    </a:ext>
                  </a:extLst>
                </a:gridCol>
              </a:tblGrid>
              <a:tr h="47572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t>2022/02/14</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err="1"/>
                        <a:t>Tidb</a:t>
                      </a:r>
                      <a:r>
                        <a:rPr kumimoji="1" lang="en-US" altLang="ja-JP" sz="1200" dirty="0"/>
                        <a:t> enterprise v4.0 from </a:t>
                      </a:r>
                      <a:r>
                        <a:rPr kumimoji="1" lang="en-US" altLang="ja-JP" sz="1200" dirty="0" err="1"/>
                        <a:t>PingCap</a:t>
                      </a:r>
                      <a:endParaRPr kumimoji="1" lang="ja-JP" altLang="en-US" sz="1200" dirty="0">
                        <a:latin typeface="+mn-lt"/>
                      </a:endParaRPr>
                    </a:p>
                  </a:txBody>
                  <a:tcPr anchor="ctr"/>
                </a:tc>
                <a:extLst>
                  <a:ext uri="{0D108BD9-81ED-4DB2-BD59-A6C34878D82A}">
                    <a16:rowId xmlns:a16="http://schemas.microsoft.com/office/drawing/2014/main" val="1341878069"/>
                  </a:ext>
                </a:extLst>
              </a:tr>
              <a:tr h="285435">
                <a:tc>
                  <a:txBody>
                    <a:bodyPr/>
                    <a:lstStyle/>
                    <a:p>
                      <a:r>
                        <a:rPr kumimoji="1" lang="en-US" altLang="ja-JP" sz="1200" dirty="0"/>
                        <a:t>2022/03/17</a:t>
                      </a:r>
                      <a:endParaRPr kumimoji="1" lang="ja-JP" altLang="en-US" sz="1200" dirty="0">
                        <a:latin typeface="+mn-lt"/>
                      </a:endParaRPr>
                    </a:p>
                  </a:txBody>
                  <a:tcPr anchor="ctr"/>
                </a:tc>
                <a:tc>
                  <a:txBody>
                    <a:bodyPr/>
                    <a:lstStyle/>
                    <a:p>
                      <a:r>
                        <a:rPr kumimoji="1" lang="en-US" altLang="ja-JP" sz="1200" dirty="0"/>
                        <a:t>BlackBerry</a:t>
                      </a:r>
                      <a:endParaRPr kumimoji="1" lang="ja-JP" altLang="en-US" sz="1200" dirty="0">
                        <a:latin typeface="+mn-lt"/>
                      </a:endParaRPr>
                    </a:p>
                  </a:txBody>
                  <a:tcPr anchor="ctr"/>
                </a:tc>
                <a:extLst>
                  <a:ext uri="{0D108BD9-81ED-4DB2-BD59-A6C34878D82A}">
                    <a16:rowId xmlns:a16="http://schemas.microsoft.com/office/drawing/2014/main" val="2092766118"/>
                  </a:ext>
                </a:extLst>
              </a:tr>
              <a:tr h="285435">
                <a:tc>
                  <a:txBody>
                    <a:bodyPr/>
                    <a:lstStyle/>
                    <a:p>
                      <a:r>
                        <a:rPr kumimoji="1" lang="en-US" altLang="ja-JP" sz="1200" dirty="0"/>
                        <a:t>2022/03/28</a:t>
                      </a:r>
                      <a:endParaRPr kumimoji="1" lang="en-US" altLang="ja-JP" sz="1200" dirty="0">
                        <a:latin typeface="+mn-lt"/>
                      </a:endParaRPr>
                    </a:p>
                  </a:txBody>
                  <a:tcPr anchor="ctr"/>
                </a:tc>
                <a:tc>
                  <a:txBody>
                    <a:bodyPr/>
                    <a:lstStyle/>
                    <a:p>
                      <a:r>
                        <a:rPr kumimoji="1" lang="en-US" altLang="ja-JP" sz="1200" dirty="0" err="1"/>
                        <a:t>Revenera</a:t>
                      </a:r>
                      <a:endParaRPr kumimoji="1" lang="ja-JP" altLang="en-US" sz="1200" dirty="0">
                        <a:latin typeface="+mn-lt"/>
                      </a:endParaRPr>
                    </a:p>
                  </a:txBody>
                  <a:tcPr anchor="ctr"/>
                </a:tc>
                <a:extLst>
                  <a:ext uri="{0D108BD9-81ED-4DB2-BD59-A6C34878D82A}">
                    <a16:rowId xmlns:a16="http://schemas.microsoft.com/office/drawing/2014/main" val="444808631"/>
                  </a:ext>
                </a:extLst>
              </a:tr>
              <a:tr h="285435">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SAP</a:t>
                      </a:r>
                      <a:endParaRPr kumimoji="1" lang="ja-JP" altLang="en-US" sz="1200" dirty="0">
                        <a:latin typeface="+mn-lt"/>
                      </a:endParaRPr>
                    </a:p>
                  </a:txBody>
                  <a:tcPr anchor="ctr"/>
                </a:tc>
                <a:extLst>
                  <a:ext uri="{0D108BD9-81ED-4DB2-BD59-A6C34878D82A}">
                    <a16:rowId xmlns:a16="http://schemas.microsoft.com/office/drawing/2014/main" val="2639739016"/>
                  </a:ext>
                </a:extLst>
              </a:tr>
              <a:tr h="285435">
                <a:tc>
                  <a:txBody>
                    <a:bodyPr/>
                    <a:lstStyle/>
                    <a:p>
                      <a:r>
                        <a:rPr kumimoji="1" lang="en-US" altLang="ja-JP" sz="1200" dirty="0"/>
                        <a:t>2022/04/06</a:t>
                      </a:r>
                      <a:endParaRPr kumimoji="1" lang="ja-JP" altLang="en-US" sz="1200" dirty="0">
                        <a:latin typeface="+mn-lt"/>
                      </a:endParaRPr>
                    </a:p>
                  </a:txBody>
                  <a:tcPr anchor="ctr"/>
                </a:tc>
                <a:tc>
                  <a:txBody>
                    <a:bodyPr/>
                    <a:lstStyle/>
                    <a:p>
                      <a:r>
                        <a:rPr kumimoji="1" lang="en-US" altLang="ja-JP" sz="1200" dirty="0"/>
                        <a:t>TOSHIBA</a:t>
                      </a:r>
                    </a:p>
                  </a:txBody>
                  <a:tcPr anchor="ctr"/>
                </a:tc>
                <a:extLst>
                  <a:ext uri="{0D108BD9-81ED-4DB2-BD59-A6C34878D82A}">
                    <a16:rowId xmlns:a16="http://schemas.microsoft.com/office/drawing/2014/main" val="2794214248"/>
                  </a:ext>
                </a:extLst>
              </a:tr>
              <a:tr h="285435">
                <a:tc>
                  <a:txBody>
                    <a:bodyPr/>
                    <a:lstStyle/>
                    <a:p>
                      <a:r>
                        <a:rPr kumimoji="1" lang="en-US" altLang="ja-JP" sz="1200" dirty="0">
                          <a:latin typeface="+mn-lt"/>
                        </a:rPr>
                        <a:t>2022/05/24</a:t>
                      </a:r>
                      <a:endParaRPr kumimoji="1" lang="ja-JP" altLang="en-US" sz="1200" dirty="0">
                        <a:latin typeface="+mn-lt"/>
                      </a:endParaRPr>
                    </a:p>
                  </a:txBody>
                  <a:tcPr anchor="ctr"/>
                </a:tc>
                <a:tc>
                  <a:txBody>
                    <a:bodyPr/>
                    <a:lstStyle/>
                    <a:p>
                      <a:r>
                        <a:rPr kumimoji="1" lang="en-US" altLang="ja-JP" sz="1200" dirty="0">
                          <a:latin typeface="+mn-lt"/>
                        </a:rPr>
                        <a:t>ZTE</a:t>
                      </a:r>
                      <a:endParaRPr kumimoji="1" lang="ja-JP" altLang="en-US" sz="1200" dirty="0">
                        <a:latin typeface="+mn-lt"/>
                      </a:endParaRPr>
                    </a:p>
                  </a:txBody>
                  <a:tcPr anchor="ctr"/>
                </a:tc>
                <a:extLst>
                  <a:ext uri="{0D108BD9-81ED-4DB2-BD59-A6C34878D82A}">
                    <a16:rowId xmlns:a16="http://schemas.microsoft.com/office/drawing/2014/main" val="2494498816"/>
                  </a:ext>
                </a:extLst>
              </a:tr>
              <a:tr h="28543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2022/07/13</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Samsung SDS</a:t>
                      </a:r>
                    </a:p>
                  </a:txBody>
                  <a:tcPr anchor="ctr"/>
                </a:tc>
                <a:extLst>
                  <a:ext uri="{0D108BD9-81ED-4DB2-BD59-A6C34878D82A}">
                    <a16:rowId xmlns:a16="http://schemas.microsoft.com/office/drawing/2014/main" val="310194859"/>
                  </a:ext>
                </a:extLst>
              </a:tr>
              <a:tr h="285435">
                <a:tc>
                  <a:txBody>
                    <a:bodyPr/>
                    <a:lstStyle/>
                    <a:p>
                      <a:r>
                        <a:rPr kumimoji="1" lang="en-US" altLang="ja-JP" sz="1200" dirty="0">
                          <a:latin typeface="+mn-lt"/>
                        </a:rPr>
                        <a:t>2022/08/01</a:t>
                      </a:r>
                      <a:endParaRPr kumimoji="1" lang="ja-JP" altLang="en-US" sz="1200" dirty="0">
                        <a:latin typeface="+mn-lt"/>
                      </a:endParaRPr>
                    </a:p>
                  </a:txBody>
                  <a:tcPr anchor="ctr"/>
                </a:tc>
                <a:tc>
                  <a:txBody>
                    <a:bodyPr/>
                    <a:lstStyle/>
                    <a:p>
                      <a:r>
                        <a:rPr kumimoji="1" lang="en-US" altLang="ja-JP" sz="1200" dirty="0" err="1">
                          <a:latin typeface="+mn-lt"/>
                        </a:rPr>
                        <a:t>KKCompany</a:t>
                      </a:r>
                      <a:endParaRPr kumimoji="1" lang="ja-JP" altLang="en-US" sz="1200" dirty="0">
                        <a:latin typeface="+mn-lt"/>
                      </a:endParaRPr>
                    </a:p>
                  </a:txBody>
                  <a:tcPr anchor="ctr"/>
                </a:tc>
                <a:extLst>
                  <a:ext uri="{0D108BD9-81ED-4DB2-BD59-A6C34878D82A}">
                    <a16:rowId xmlns:a16="http://schemas.microsoft.com/office/drawing/2014/main" val="4112358513"/>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200" dirty="0">
                          <a:latin typeface="+mn-lt"/>
                        </a:rPr>
                        <a:t>Hyundai Motor Company</a:t>
                      </a:r>
                      <a:endParaRPr kumimoji="1" lang="ja-JP" altLang="en-US" sz="1200" dirty="0">
                        <a:latin typeface="+mn-lt"/>
                      </a:endParaRPr>
                    </a:p>
                  </a:txBody>
                  <a:tcPr anchor="ctr"/>
                </a:tc>
                <a:extLst>
                  <a:ext uri="{0D108BD9-81ED-4DB2-BD59-A6C34878D82A}">
                    <a16:rowId xmlns:a16="http://schemas.microsoft.com/office/drawing/2014/main" val="1810950125"/>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Kia</a:t>
                      </a:r>
                      <a:endParaRPr kumimoji="1" lang="ja-JP" altLang="en-US" sz="1200" dirty="0">
                        <a:latin typeface="+mn-lt"/>
                      </a:endParaRPr>
                    </a:p>
                  </a:txBody>
                  <a:tcPr anchor="ctr"/>
                </a:tc>
                <a:extLst>
                  <a:ext uri="{0D108BD9-81ED-4DB2-BD59-A6C34878D82A}">
                    <a16:rowId xmlns:a16="http://schemas.microsoft.com/office/drawing/2014/main" val="1534101355"/>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Mobis</a:t>
                      </a:r>
                      <a:endParaRPr kumimoji="1" lang="ja-JP" altLang="en-US" sz="1200" dirty="0">
                        <a:latin typeface="+mn-lt"/>
                      </a:endParaRPr>
                    </a:p>
                  </a:txBody>
                  <a:tcPr anchor="ctr"/>
                </a:tc>
                <a:extLst>
                  <a:ext uri="{0D108BD9-81ED-4DB2-BD59-A6C34878D82A}">
                    <a16:rowId xmlns:a16="http://schemas.microsoft.com/office/drawing/2014/main" val="2772774006"/>
                  </a:ext>
                </a:extLst>
              </a:tr>
              <a:tr h="285435">
                <a:tc>
                  <a:txBody>
                    <a:bodyPr/>
                    <a:lstStyle/>
                    <a:p>
                      <a:r>
                        <a:rPr kumimoji="1" lang="en-US" altLang="ja-JP" sz="1200" dirty="0">
                          <a:latin typeface="+mn-lt"/>
                        </a:rPr>
                        <a:t>2022/08/16</a:t>
                      </a:r>
                      <a:endParaRPr kumimoji="1" lang="ja-JP" altLang="en-US" sz="1200" dirty="0">
                        <a:latin typeface="+mn-lt"/>
                      </a:endParaRPr>
                    </a:p>
                  </a:txBody>
                  <a:tcPr anchor="ctr"/>
                </a:tc>
                <a:tc>
                  <a:txBody>
                    <a:bodyPr/>
                    <a:lstStyle/>
                    <a:p>
                      <a:r>
                        <a:rPr kumimoji="1" lang="en-US" altLang="ja-JP" sz="1200" dirty="0">
                          <a:latin typeface="+mn-lt"/>
                        </a:rPr>
                        <a:t>Hyundai </a:t>
                      </a:r>
                      <a:r>
                        <a:rPr kumimoji="1" lang="en-US" altLang="ja-JP" sz="1200" dirty="0" err="1">
                          <a:latin typeface="+mn-lt"/>
                        </a:rPr>
                        <a:t>Autoever</a:t>
                      </a:r>
                      <a:r>
                        <a:rPr kumimoji="1" lang="en-US" altLang="ja-JP" sz="1200" dirty="0">
                          <a:latin typeface="+mn-lt"/>
                        </a:rPr>
                        <a:t> </a:t>
                      </a:r>
                      <a:endParaRPr kumimoji="1" lang="ja-JP" altLang="en-US" sz="1200" dirty="0">
                        <a:latin typeface="+mn-lt"/>
                      </a:endParaRPr>
                    </a:p>
                  </a:txBody>
                  <a:tcPr anchor="ctr"/>
                </a:tc>
                <a:extLst>
                  <a:ext uri="{0D108BD9-81ED-4DB2-BD59-A6C34878D82A}">
                    <a16:rowId xmlns:a16="http://schemas.microsoft.com/office/drawing/2014/main" val="1644957293"/>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422902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2"/>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910588758"/>
              </p:ext>
            </p:extLst>
          </p:nvPr>
        </p:nvGraphicFramePr>
        <p:xfrm>
          <a:off x="1190949" y="2647801"/>
          <a:ext cx="3208433" cy="164592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7052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7052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7052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7052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7052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7052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2485590647"/>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582384577"/>
              </p:ext>
            </p:extLst>
          </p:nvPr>
        </p:nvGraphicFramePr>
        <p:xfrm>
          <a:off x="5131863" y="2639333"/>
          <a:ext cx="3208433" cy="3231327"/>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93757">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93757">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93757">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93757">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93757">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93757">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93757">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972695267"/>
              </p:ext>
            </p:extLst>
          </p:nvPr>
        </p:nvGraphicFramePr>
        <p:xfrm>
          <a:off x="8516413" y="2647984"/>
          <a:ext cx="3208433" cy="1468785"/>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93757">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2262074657"/>
                  </a:ext>
                </a:extLst>
              </a:tr>
              <a:tr h="293757">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2092766118"/>
                  </a:ext>
                </a:extLst>
              </a:tr>
              <a:tr h="293757">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2466994459"/>
                  </a:ext>
                </a:extLst>
              </a:tr>
              <a:tr h="293757">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2494498816"/>
                  </a:ext>
                </a:extLst>
              </a:tr>
              <a:tr h="293757">
                <a:tc>
                  <a:txBody>
                    <a:bodyPr/>
                    <a:lstStyle/>
                    <a:p>
                      <a:r>
                        <a:rPr kumimoji="1" lang="en-US" altLang="ja-JP" sz="1200" dirty="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7234886" y="5730090"/>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3"/>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pic>
        <p:nvPicPr>
          <p:cNvPr id="3" name="図 2">
            <a:extLst>
              <a:ext uri="{FF2B5EF4-FFF2-40B4-BE49-F238E27FC236}">
                <a16:creationId xmlns:a16="http://schemas.microsoft.com/office/drawing/2014/main" id="{F7808C47-EC43-417A-A3EB-367FCF5712EA}"/>
              </a:ext>
            </a:extLst>
          </p:cNvPr>
          <p:cNvPicPr>
            <a:picLocks noChangeAspect="1"/>
          </p:cNvPicPr>
          <p:nvPr/>
        </p:nvPicPr>
        <p:blipFill>
          <a:blip r:embed="rId4"/>
          <a:stretch>
            <a:fillRect/>
          </a:stretch>
        </p:blipFill>
        <p:spPr>
          <a:xfrm>
            <a:off x="572641" y="2309273"/>
            <a:ext cx="5644669" cy="3092459"/>
          </a:xfrm>
          <a:prstGeom prst="rect">
            <a:avLst/>
          </a:prstGeom>
          <a:ln w="34925">
            <a:solidFill>
              <a:srgbClr val="0070C0"/>
            </a:solidFill>
          </a:ln>
        </p:spPr>
      </p:pic>
      <p:pic>
        <p:nvPicPr>
          <p:cNvPr id="7" name="図 6">
            <a:extLst>
              <a:ext uri="{FF2B5EF4-FFF2-40B4-BE49-F238E27FC236}">
                <a16:creationId xmlns:a16="http://schemas.microsoft.com/office/drawing/2014/main" id="{E6D9813D-5245-4ADF-A317-B53B35F9556D}"/>
              </a:ext>
            </a:extLst>
          </p:cNvPr>
          <p:cNvPicPr>
            <a:picLocks noChangeAspect="1"/>
          </p:cNvPicPr>
          <p:nvPr/>
        </p:nvPicPr>
        <p:blipFill>
          <a:blip r:embed="rId5"/>
          <a:stretch>
            <a:fillRect/>
          </a:stretch>
        </p:blipFill>
        <p:spPr>
          <a:xfrm>
            <a:off x="6431233" y="2309274"/>
            <a:ext cx="5677577" cy="3092458"/>
          </a:xfrm>
          <a:prstGeom prst="rect">
            <a:avLst/>
          </a:prstGeom>
          <a:ln w="34925">
            <a:solidFill>
              <a:srgbClr val="0070C0"/>
            </a:solidFill>
          </a:ln>
        </p:spPr>
      </p:pic>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10" name="図 9">
            <a:extLst>
              <a:ext uri="{FF2B5EF4-FFF2-40B4-BE49-F238E27FC236}">
                <a16:creationId xmlns:a16="http://schemas.microsoft.com/office/drawing/2014/main" id="{DE23F0DD-2E43-4F71-A9B5-A399CCD82924}"/>
              </a:ext>
            </a:extLst>
          </p:cNvPr>
          <p:cNvPicPr>
            <a:picLocks noChangeAspect="1"/>
          </p:cNvPicPr>
          <p:nvPr/>
        </p:nvPicPr>
        <p:blipFill>
          <a:blip r:embed="rId6"/>
          <a:stretch>
            <a:fillRect/>
          </a:stretch>
        </p:blipFill>
        <p:spPr>
          <a:xfrm>
            <a:off x="624384" y="2727713"/>
            <a:ext cx="5494160" cy="2674019"/>
          </a:xfrm>
          <a:prstGeom prst="rect">
            <a:avLst/>
          </a:prstGeom>
        </p:spPr>
      </p:pic>
      <p:pic>
        <p:nvPicPr>
          <p:cNvPr id="12" name="図 11">
            <a:extLst>
              <a:ext uri="{FF2B5EF4-FFF2-40B4-BE49-F238E27FC236}">
                <a16:creationId xmlns:a16="http://schemas.microsoft.com/office/drawing/2014/main" id="{C92D9875-8389-443E-8B7A-770B9FEADBFC}"/>
              </a:ext>
            </a:extLst>
          </p:cNvPr>
          <p:cNvPicPr>
            <a:picLocks noChangeAspect="1"/>
          </p:cNvPicPr>
          <p:nvPr/>
        </p:nvPicPr>
        <p:blipFill rotWithShape="1">
          <a:blip r:embed="rId7"/>
          <a:srcRect t="2650" b="2650"/>
          <a:stretch/>
        </p:blipFill>
        <p:spPr>
          <a:xfrm>
            <a:off x="6534213" y="2309274"/>
            <a:ext cx="5471616" cy="3092458"/>
          </a:xfrm>
          <a:prstGeom prst="rect">
            <a:avLst/>
          </a:prstGeom>
        </p:spPr>
      </p:pic>
    </p:spTree>
    <p:extLst>
      <p:ext uri="{BB962C8B-B14F-4D97-AF65-F5344CB8AC3E}">
        <p14:creationId xmlns:p14="http://schemas.microsoft.com/office/powerpoint/2010/main" val="760132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1" name="図 10">
            <a:extLst>
              <a:ext uri="{FF2B5EF4-FFF2-40B4-BE49-F238E27FC236}">
                <a16:creationId xmlns:a16="http://schemas.microsoft.com/office/drawing/2014/main" id="{62531913-22CC-4E1E-ADEB-A4A31D5A4067}"/>
              </a:ext>
            </a:extLst>
          </p:cNvPr>
          <p:cNvPicPr>
            <a:picLocks noChangeAspect="1"/>
          </p:cNvPicPr>
          <p:nvPr/>
        </p:nvPicPr>
        <p:blipFill>
          <a:blip r:embed="rId3"/>
          <a:stretch>
            <a:fillRect/>
          </a:stretch>
        </p:blipFill>
        <p:spPr>
          <a:xfrm>
            <a:off x="1459420" y="1740755"/>
            <a:ext cx="1467690" cy="1266535"/>
          </a:xfrm>
          <a:prstGeom prst="rect">
            <a:avLst/>
          </a:prstGeom>
        </p:spPr>
      </p:pic>
      <p:sp>
        <p:nvSpPr>
          <p:cNvPr id="13" name="正方形/長方形 12">
            <a:extLst>
              <a:ext uri="{FF2B5EF4-FFF2-40B4-BE49-F238E27FC236}">
                <a16:creationId xmlns:a16="http://schemas.microsoft.com/office/drawing/2014/main" id="{9D03726A-A7F4-4FE8-856B-AF191A505CA9}"/>
              </a:ext>
            </a:extLst>
          </p:cNvPr>
          <p:cNvSpPr/>
          <p:nvPr/>
        </p:nvSpPr>
        <p:spPr>
          <a:xfrm>
            <a:off x="943196" y="2992322"/>
            <a:ext cx="250923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David Marr</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4"/>
          <a:stretch>
            <a:fillRect/>
          </a:stretch>
        </p:blipFill>
        <p:spPr>
          <a:xfrm>
            <a:off x="429420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394555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pic>
        <p:nvPicPr>
          <p:cNvPr id="16" name="図 15">
            <a:extLst>
              <a:ext uri="{FF2B5EF4-FFF2-40B4-BE49-F238E27FC236}">
                <a16:creationId xmlns:a16="http://schemas.microsoft.com/office/drawing/2014/main" id="{ED36042B-6BC3-47DC-B6B8-ADE4DFB91ABD}"/>
              </a:ext>
            </a:extLst>
          </p:cNvPr>
          <p:cNvPicPr>
            <a:picLocks noChangeAspect="1"/>
          </p:cNvPicPr>
          <p:nvPr/>
        </p:nvPicPr>
        <p:blipFill>
          <a:blip r:embed="rId5"/>
          <a:stretch>
            <a:fillRect/>
          </a:stretch>
        </p:blipFill>
        <p:spPr>
          <a:xfrm>
            <a:off x="1870122" y="4166511"/>
            <a:ext cx="3238359" cy="2248948"/>
          </a:xfrm>
          <a:prstGeom prst="rect">
            <a:avLst/>
          </a:prstGeom>
        </p:spPr>
      </p:pic>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6"/>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7"/>
              </a:rPr>
              <a:t>https</a:t>
            </a:r>
            <a:r>
              <a:rPr lang="en-US" altLang="ja-JP" sz="1600" b="0" i="0" u="none" strike="noStrike" dirty="0">
                <a:solidFill>
                  <a:srgbClr val="00AEBC"/>
                </a:solidFill>
                <a:effectLst/>
                <a:hlinkClick r:id="rId7"/>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11"/>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2"/>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3495216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24</a:t>
            </a:r>
            <a:r>
              <a:rPr lang="ja-JP" altLang="en-US" sz="2400" b="1" dirty="0">
                <a:latin typeface="+mn-lt"/>
                <a:ea typeface="+mn-ea"/>
              </a:rPr>
              <a:t>社</a:t>
            </a:r>
            <a:endParaRPr kumimoji="1" lang="ja-JP" altLang="en-US" sz="2400" b="1" dirty="0">
              <a:latin typeface="+mn-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pic>
        <p:nvPicPr>
          <p:cNvPr id="16" name="図 15">
            <a:extLst>
              <a:ext uri="{FF2B5EF4-FFF2-40B4-BE49-F238E27FC236}">
                <a16:creationId xmlns:a16="http://schemas.microsoft.com/office/drawing/2014/main" id="{ED36042B-6BC3-47DC-B6B8-ADE4DFB91ABD}"/>
              </a:ext>
            </a:extLst>
          </p:cNvPr>
          <p:cNvPicPr>
            <a:picLocks noChangeAspect="1"/>
          </p:cNvPicPr>
          <p:nvPr/>
        </p:nvPicPr>
        <p:blipFill>
          <a:blip r:embed="rId3"/>
          <a:stretch>
            <a:fillRect/>
          </a:stretch>
        </p:blipFill>
        <p:spPr>
          <a:xfrm>
            <a:off x="6861952" y="1856847"/>
            <a:ext cx="4796647" cy="3331135"/>
          </a:xfrm>
          <a:prstGeom prst="rect">
            <a:avLst/>
          </a:prstGeom>
          <a:ln w="38100">
            <a:solidFill>
              <a:srgbClr val="0070C0"/>
            </a:solidFill>
          </a:ln>
        </p:spPr>
      </p:pic>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3772571"/>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20888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603115" y="5932225"/>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3"/>
              </a:rPr>
              <a:t>https://www.openchainproject.org/partners</a:t>
            </a:r>
            <a:endParaRPr lang="en-US" altLang="ja-JP" sz="1400" dirty="0">
              <a:cs typeface="Segoe UI Light" panose="020B0502040204020203" pitchFamily="34" charset="0"/>
            </a:endParaRPr>
          </a:p>
        </p:txBody>
      </p:sp>
      <p:pic>
        <p:nvPicPr>
          <p:cNvPr id="1026" name="Picture 2">
            <a:extLst>
              <a:ext uri="{FF2B5EF4-FFF2-40B4-BE49-F238E27FC236}">
                <a16:creationId xmlns:a16="http://schemas.microsoft.com/office/drawing/2014/main" id="{2869B3A6-B073-44FC-8C4B-8057AB03EB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8674" y="2421435"/>
            <a:ext cx="3160395" cy="990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4F0E49D-0376-4D87-94A7-948B73408F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882" y="2339614"/>
            <a:ext cx="1950476" cy="97523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D938194A-604B-4DF6-A1C4-5B1A4C0D9D69}"/>
              </a:ext>
            </a:extLst>
          </p:cNvPr>
          <p:cNvSpPr txBox="1"/>
          <p:nvPr/>
        </p:nvSpPr>
        <p:spPr>
          <a:xfrm>
            <a:off x="2403599" y="1954457"/>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Partner Locations</a:t>
            </a:r>
          </a:p>
        </p:txBody>
      </p:sp>
      <p:sp>
        <p:nvSpPr>
          <p:cNvPr id="14" name="テキスト ボックス 13">
            <a:extLst>
              <a:ext uri="{FF2B5EF4-FFF2-40B4-BE49-F238E27FC236}">
                <a16:creationId xmlns:a16="http://schemas.microsoft.com/office/drawing/2014/main" id="{8BD469BB-4C6E-4ADB-89C0-0CA467416638}"/>
              </a:ext>
            </a:extLst>
          </p:cNvPr>
          <p:cNvSpPr txBox="1"/>
          <p:nvPr/>
        </p:nvSpPr>
        <p:spPr>
          <a:xfrm>
            <a:off x="7115971" y="1925648"/>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Partner Coverage</a:t>
            </a:r>
          </a:p>
        </p:txBody>
      </p:sp>
      <p:sp>
        <p:nvSpPr>
          <p:cNvPr id="15" name="テキスト ボックス 14">
            <a:extLst>
              <a:ext uri="{FF2B5EF4-FFF2-40B4-BE49-F238E27FC236}">
                <a16:creationId xmlns:a16="http://schemas.microsoft.com/office/drawing/2014/main" id="{0E3DD1E4-19E0-4DFD-94B8-41C592B218C2}"/>
              </a:ext>
            </a:extLst>
          </p:cNvPr>
          <p:cNvSpPr txBox="1"/>
          <p:nvPr/>
        </p:nvSpPr>
        <p:spPr>
          <a:xfrm>
            <a:off x="1293977" y="3586919"/>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4859050" y="3565617"/>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8445816" y="3542301"/>
            <a:ext cx="2380297" cy="369332"/>
          </a:xfrm>
          <a:prstGeom prst="rect">
            <a:avLst/>
          </a:prstGeom>
          <a:noFill/>
        </p:spPr>
        <p:txBody>
          <a:bodyPr wrap="square">
            <a:spAutoFit/>
          </a:bodyPr>
          <a:lstStyle/>
          <a:p>
            <a:pPr algn="ctr" fontAlgn="base"/>
            <a:r>
              <a:rPr lang="en-US" altLang="ja-JP" b="1" i="0" dirty="0">
                <a:solidFill>
                  <a:srgbClr val="252525"/>
                </a:solidFill>
                <a:effectLst/>
                <a:latin typeface="+mj-lt"/>
              </a:rPr>
              <a:t>Vendors</a:t>
            </a: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ED0E6870-09C3-4F34-ADD8-11A5689D8FB1}"/>
              </a:ext>
            </a:extLst>
          </p:cNvPr>
          <p:cNvPicPr>
            <a:picLocks noChangeAspect="1"/>
          </p:cNvPicPr>
          <p:nvPr/>
        </p:nvPicPr>
        <p:blipFill>
          <a:blip r:embed="rId6"/>
          <a:stretch>
            <a:fillRect/>
          </a:stretch>
        </p:blipFill>
        <p:spPr>
          <a:xfrm>
            <a:off x="974918" y="3928374"/>
            <a:ext cx="2975980" cy="2387073"/>
          </a:xfrm>
          <a:prstGeom prst="rect">
            <a:avLst/>
          </a:prstGeom>
        </p:spPr>
      </p:pic>
      <p:pic>
        <p:nvPicPr>
          <p:cNvPr id="19" name="図 18">
            <a:extLst>
              <a:ext uri="{FF2B5EF4-FFF2-40B4-BE49-F238E27FC236}">
                <a16:creationId xmlns:a16="http://schemas.microsoft.com/office/drawing/2014/main" id="{6086E1E9-D724-43C4-BE49-8E868F30974C}"/>
              </a:ext>
            </a:extLst>
          </p:cNvPr>
          <p:cNvPicPr>
            <a:picLocks noChangeAspect="1"/>
          </p:cNvPicPr>
          <p:nvPr/>
        </p:nvPicPr>
        <p:blipFill>
          <a:blip r:embed="rId7"/>
          <a:stretch>
            <a:fillRect/>
          </a:stretch>
        </p:blipFill>
        <p:spPr>
          <a:xfrm>
            <a:off x="4562149" y="3894975"/>
            <a:ext cx="2975981" cy="2573821"/>
          </a:xfrm>
          <a:prstGeom prst="rect">
            <a:avLst/>
          </a:prstGeom>
        </p:spPr>
      </p:pic>
      <p:pic>
        <p:nvPicPr>
          <p:cNvPr id="21" name="図 20">
            <a:extLst>
              <a:ext uri="{FF2B5EF4-FFF2-40B4-BE49-F238E27FC236}">
                <a16:creationId xmlns:a16="http://schemas.microsoft.com/office/drawing/2014/main" id="{9AE374A8-4105-4A19-904B-0CFB74483D53}"/>
              </a:ext>
            </a:extLst>
          </p:cNvPr>
          <p:cNvPicPr>
            <a:picLocks noChangeAspect="1"/>
          </p:cNvPicPr>
          <p:nvPr/>
        </p:nvPicPr>
        <p:blipFill>
          <a:blip r:embed="rId8"/>
          <a:stretch>
            <a:fillRect/>
          </a:stretch>
        </p:blipFill>
        <p:spPr>
          <a:xfrm>
            <a:off x="8257063" y="3930618"/>
            <a:ext cx="2952137" cy="1178577"/>
          </a:xfrm>
          <a:prstGeom prst="rect">
            <a:avLst/>
          </a:prstGeom>
        </p:spPr>
      </p:pic>
    </p:spTree>
    <p:extLst>
      <p:ext uri="{BB962C8B-B14F-4D97-AF65-F5344CB8AC3E}">
        <p14:creationId xmlns:p14="http://schemas.microsoft.com/office/powerpoint/2010/main" val="371336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a:t>
            </a:r>
            <a:endParaRPr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831" y="3238068"/>
            <a:ext cx="4848830" cy="3177391"/>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 </a:t>
            </a:r>
            <a:r>
              <a:rPr lang="en-US" altLang="ja-JP" sz="2000" b="1" dirty="0">
                <a:latin typeface="+mn-lt"/>
                <a:ea typeface="+mj-ea"/>
              </a:rPr>
              <a:t>(Chatham House Rule</a:t>
            </a:r>
            <a:r>
              <a:rPr lang="ja-JP" altLang="en-US" sz="2000" b="1" dirty="0">
                <a:latin typeface="+mn-lt"/>
                <a:ea typeface="+mj-ea"/>
              </a:rPr>
              <a:t> を適用する場合アリ</a:t>
            </a:r>
            <a:r>
              <a:rPr lang="en-US" altLang="ja-JP" sz="2000" b="1" dirty="0">
                <a:latin typeface="+mn-lt"/>
                <a:ea typeface="+mj-ea"/>
              </a:rPr>
              <a:t>)</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1436848469"/>
              </p:ext>
            </p:extLst>
          </p:nvPr>
        </p:nvGraphicFramePr>
        <p:xfrm>
          <a:off x="889200" y="1672582"/>
          <a:ext cx="11219610" cy="4626625"/>
        </p:xfrm>
        <a:graphic>
          <a:graphicData uri="http://schemas.openxmlformats.org/drawingml/2006/table">
            <a:tbl>
              <a:tblPr firstRow="1" bandRow="1">
                <a:tableStyleId>{2D5ABB26-0587-4C30-8999-92F81FD0307C}</a:tableStyleId>
              </a:tblPr>
              <a:tblGrid>
                <a:gridCol w="3191196">
                  <a:extLst>
                    <a:ext uri="{9D8B030D-6E8A-4147-A177-3AD203B41FA5}">
                      <a16:colId xmlns:a16="http://schemas.microsoft.com/office/drawing/2014/main" val="3035973476"/>
                    </a:ext>
                  </a:extLst>
                </a:gridCol>
                <a:gridCol w="8028414">
                  <a:extLst>
                    <a:ext uri="{9D8B030D-6E8A-4147-A177-3AD203B41FA5}">
                      <a16:colId xmlns:a16="http://schemas.microsoft.com/office/drawing/2014/main" val="2128274504"/>
                    </a:ext>
                  </a:extLst>
                </a:gridCol>
              </a:tblGrid>
              <a:tr h="371262">
                <a:tc>
                  <a:txBody>
                    <a:bodyPr/>
                    <a:lstStyle/>
                    <a:p>
                      <a:r>
                        <a:rPr kumimoji="1" lang="ja-JP" altLang="en-US" sz="20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20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400" b="1" dirty="0"/>
                        <a:t>Planning</a:t>
                      </a:r>
                      <a:endParaRPr kumimoji="1" lang="ja-JP" altLang="en-US" sz="14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Japan WG</a:t>
                      </a:r>
                      <a:r>
                        <a:rPr kumimoji="1" lang="ja-JP" altLang="en-US" sz="1200" b="0" dirty="0"/>
                        <a:t>全体の活動プランの議論と、全体会合の準備を検討</a:t>
                      </a:r>
                      <a:endParaRPr kumimoji="1" lang="ja-JP" altLang="en-US" sz="12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400" b="1" dirty="0"/>
                        <a:t>FAQ</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著作権や</a:t>
                      </a:r>
                      <a:r>
                        <a:rPr kumimoji="1" lang="en-US" altLang="ja-JP" sz="1200" b="0" dirty="0"/>
                        <a:t>OSS</a:t>
                      </a:r>
                      <a:r>
                        <a:rPr kumimoji="1" lang="ja-JP" altLang="en-US" sz="1200" b="0" dirty="0"/>
                        <a:t>ライセンスについて主に初心者向けに、</a:t>
                      </a:r>
                      <a:r>
                        <a:rPr kumimoji="1" lang="en-US" altLang="ja-JP" sz="1200" b="0" dirty="0"/>
                        <a:t>OSS</a:t>
                      </a:r>
                      <a:r>
                        <a:rPr kumimoji="1" lang="ja-JP" altLang="en-US" sz="1200" b="0" dirty="0"/>
                        <a:t>ライセンスに関する</a:t>
                      </a:r>
                      <a:r>
                        <a:rPr kumimoji="1" lang="en-US" altLang="ja-JP" sz="1200" b="0" dirty="0"/>
                        <a:t>FAQ</a:t>
                      </a:r>
                      <a:r>
                        <a:rPr kumimoji="1" lang="ja-JP" altLang="en-US" sz="1200" b="0" dirty="0"/>
                        <a:t>を作成し公開</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400" b="1" dirty="0"/>
                        <a:t>サプライチェーンリーフレット</a:t>
                      </a:r>
                      <a:endParaRPr kumimoji="1" lang="en-US" altLang="ja-JP" sz="1400" b="1" dirty="0"/>
                    </a:p>
                    <a:p>
                      <a:r>
                        <a:rPr kumimoji="1" lang="ja-JP" altLang="en-US" sz="1400" b="1" dirty="0"/>
                        <a:t> </a:t>
                      </a:r>
                      <a:r>
                        <a:rPr kumimoji="1" lang="en-US" altLang="ja-JP" sz="1400" b="1" dirty="0"/>
                        <a:t>(Leaflet)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「オープンソースソフトウェアライセンス遵守に関する一般公衆ガイド」を作成、公開した</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400" b="1" dirty="0"/>
                        <a:t>教育資料 </a:t>
                      </a:r>
                      <a:endParaRPr kumimoji="1" lang="en-US" altLang="ja-JP" sz="1400" b="1" dirty="0"/>
                    </a:p>
                    <a:p>
                      <a:r>
                        <a:rPr kumimoji="1" lang="en-US" altLang="ja-JP" sz="1400" b="1" dirty="0"/>
                        <a:t>(Education)</a:t>
                      </a:r>
                      <a:endParaRPr kumimoji="1" lang="en-US" altLang="ja-JP"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ソフトウェア開発者向け教育資料</a:t>
                      </a:r>
                      <a:r>
                        <a:rPr kumimoji="1" lang="en-US" altLang="ja-JP" sz="1200" b="0" dirty="0"/>
                        <a:t>(</a:t>
                      </a:r>
                      <a:r>
                        <a:rPr kumimoji="1" lang="ja-JP" altLang="en-US" sz="1200" b="0" dirty="0"/>
                        <a:t>コンプライアンスプログラム・バージョン</a:t>
                      </a:r>
                      <a:r>
                        <a:rPr kumimoji="1" lang="en-US" altLang="ja-JP" sz="1200" b="0" dirty="0"/>
                        <a:t>)</a:t>
                      </a:r>
                      <a:r>
                        <a:rPr kumimoji="1" lang="ja-JP" altLang="en-US" sz="1200" b="0" dirty="0"/>
                        <a:t>を作成した。</a:t>
                      </a:r>
                      <a:endParaRPr kumimoji="1" lang="en-US" altLang="ja-JP" sz="1200" b="0" dirty="0"/>
                    </a:p>
                    <a:p>
                      <a:r>
                        <a:rPr kumimoji="1" lang="ja-JP" altLang="en-US" sz="1200" b="0" dirty="0"/>
                        <a:t>今後、ソフトウェア開発ベンダー</a:t>
                      </a:r>
                      <a:r>
                        <a:rPr kumimoji="1" lang="en-US" altLang="ja-JP" sz="1200" b="0" dirty="0"/>
                        <a:t>(</a:t>
                      </a:r>
                      <a:r>
                        <a:rPr kumimoji="1" lang="en-US" altLang="ja-JP" sz="1200" b="0" dirty="0" err="1"/>
                        <a:t>ODM:Original</a:t>
                      </a:r>
                      <a:r>
                        <a:rPr kumimoji="1" lang="en-US" altLang="ja-JP" sz="1200" b="0" dirty="0"/>
                        <a:t> Design Manufacturing)</a:t>
                      </a:r>
                      <a:r>
                        <a:rPr kumimoji="1" lang="ja-JP" altLang="en-US" sz="1200" b="0" dirty="0"/>
                        <a:t>向けの教育資料を作成予定</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ja-JP" altLang="en-US" sz="1400" b="1" dirty="0"/>
                        <a:t>ライセンス情報 </a:t>
                      </a:r>
                      <a:endParaRPr kumimoji="1" lang="en-US" altLang="ja-JP" sz="1400" b="1" dirty="0"/>
                    </a:p>
                    <a:p>
                      <a:r>
                        <a:rPr kumimoji="1" lang="en-US" altLang="ja-JP" sz="1400" b="1" dirty="0"/>
                        <a:t>(</a:t>
                      </a:r>
                      <a:r>
                        <a:rPr kumimoji="1" lang="en-US" altLang="ja-JP" sz="1400" b="1" dirty="0" err="1"/>
                        <a:t>LicenseInfo</a:t>
                      </a:r>
                      <a:r>
                        <a:rPr kumimoji="1" lang="en-US" altLang="ja-JP" sz="1400" b="1" dirty="0"/>
                        <a:t>)</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組織間のライセンス情報授受に関してのガイドラインや</a:t>
                      </a:r>
                      <a:r>
                        <a:rPr kumimoji="1" lang="en-US" altLang="ja-JP" sz="1200" b="0" dirty="0"/>
                        <a:t>SPDX Lite</a:t>
                      </a:r>
                      <a:r>
                        <a:rPr kumimoji="1" lang="ja-JP" altLang="en-US" sz="1200" b="0" dirty="0"/>
                        <a:t> 仕様の策定に貢献。現在は、</a:t>
                      </a:r>
                      <a:r>
                        <a:rPr kumimoji="1" lang="en-US" altLang="ja-JP" sz="1200" b="0" dirty="0"/>
                        <a:t>SBOM</a:t>
                      </a:r>
                      <a:r>
                        <a:rPr kumimoji="1" lang="ja-JP" altLang="en-US" sz="1200" b="0" dirty="0"/>
                        <a:t>など、組織間のライセンス情報・ソフトウェアパッケージ情報の授受に関するガイドラインや</a:t>
                      </a:r>
                      <a:r>
                        <a:rPr kumimoji="1" lang="en-US" altLang="ja-JP" sz="1200" b="0" dirty="0"/>
                        <a:t>SPDX</a:t>
                      </a:r>
                      <a:r>
                        <a:rPr kumimoji="1" lang="ja-JP" altLang="en-US" sz="1200" b="0" dirty="0"/>
                        <a:t>への仕様提案などを、動向を調査とあわせて実施</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400" b="1" dirty="0"/>
                        <a:t>プロモーション </a:t>
                      </a:r>
                      <a:endParaRPr kumimoji="1" lang="en-US" altLang="ja-JP" sz="1400" b="1" dirty="0"/>
                    </a:p>
                    <a:p>
                      <a:r>
                        <a:rPr kumimoji="1" lang="en-US" altLang="ja-JP" sz="1400" b="1" dirty="0"/>
                        <a:t>(Promotion)</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200" b="0" dirty="0"/>
                        <a:t>OSS</a:t>
                      </a:r>
                      <a:r>
                        <a:rPr kumimoji="1" lang="ja-JP" altLang="en-US" sz="1200" b="0" dirty="0"/>
                        <a:t>コンプライアンスや</a:t>
                      </a:r>
                      <a:r>
                        <a:rPr kumimoji="1" lang="en-US" altLang="ja-JP" sz="1200" b="0" dirty="0"/>
                        <a:t>OSS</a:t>
                      </a:r>
                      <a:r>
                        <a:rPr kumimoji="1" lang="ja-JP" altLang="en-US" sz="1200" b="0" dirty="0"/>
                        <a:t>そのものの重要性の認知を拡大するための資料の作成やメディア・政府・産業界・学術界などと連携した啓発活動など</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400" b="1" dirty="0"/>
                        <a:t>Tooling</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200" b="0" dirty="0"/>
                        <a:t>管理運用のための</a:t>
                      </a:r>
                      <a:r>
                        <a:rPr kumimoji="1" lang="en-US" altLang="ja-JP" sz="1200" b="0" dirty="0"/>
                        <a:t>OSS</a:t>
                      </a:r>
                      <a:r>
                        <a:rPr kumimoji="1" lang="ja-JP" altLang="en-US" sz="1200" b="0" dirty="0"/>
                        <a:t>を利用して、 </a:t>
                      </a:r>
                      <a:r>
                        <a:rPr kumimoji="1" lang="en-US" altLang="ja-JP" sz="1200" b="0" dirty="0"/>
                        <a:t>Open Source Compliance </a:t>
                      </a:r>
                      <a:r>
                        <a:rPr kumimoji="1" lang="ja-JP" altLang="en-US" sz="1200" b="0" dirty="0"/>
                        <a:t>において以下の項目の実現を目指す</a:t>
                      </a:r>
                      <a:endParaRPr kumimoji="1" lang="en-US" altLang="ja-JP" sz="1200" b="0" dirty="0"/>
                    </a:p>
                    <a:p>
                      <a:pPr marL="171450" indent="-171450">
                        <a:buFont typeface="Arial" panose="020B0604020202020204" pitchFamily="34" charset="0"/>
                        <a:buChar char="•"/>
                      </a:pPr>
                      <a:r>
                        <a:rPr kumimoji="1" lang="ja-JP" altLang="en-US" sz="1200" b="0" dirty="0"/>
                        <a:t>組織に応じたワークフローの構築</a:t>
                      </a:r>
                      <a:endParaRPr kumimoji="1" lang="en-US" altLang="ja-JP" sz="1200" b="0" dirty="0"/>
                    </a:p>
                    <a:p>
                      <a:pPr marL="171450" indent="-171450">
                        <a:buFont typeface="Arial" panose="020B0604020202020204" pitchFamily="34" charset="0"/>
                        <a:buChar char="•"/>
                      </a:pPr>
                      <a:r>
                        <a:rPr kumimoji="1" lang="ja-JP" altLang="en-US" sz="1200" b="0" dirty="0"/>
                        <a:t>省力化 </a:t>
                      </a:r>
                      <a:r>
                        <a:rPr kumimoji="1" lang="en-US" altLang="ja-JP" sz="1200" b="0" dirty="0"/>
                        <a:t>(</a:t>
                      </a:r>
                      <a:r>
                        <a:rPr kumimoji="1" lang="ja-JP" altLang="en-US" sz="1200" b="0" dirty="0"/>
                        <a:t>オートメーション</a:t>
                      </a:r>
                      <a:r>
                        <a:rPr kumimoji="1" lang="en-US" altLang="ja-JP" sz="1200" b="0" dirty="0"/>
                        <a:t>)</a:t>
                      </a:r>
                    </a:p>
                    <a:p>
                      <a:pPr marL="171450" indent="-171450">
                        <a:buFont typeface="Arial" panose="020B0604020202020204" pitchFamily="34" charset="0"/>
                        <a:buChar char="•"/>
                      </a:pPr>
                      <a:r>
                        <a:rPr kumimoji="1" lang="ja-JP" altLang="en-US" sz="1200" b="0" dirty="0"/>
                        <a:t>質の向上</a:t>
                      </a:r>
                      <a:endParaRPr kumimoji="1" lang="ja-JP" altLang="en-US" sz="12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400" b="1" dirty="0">
                          <a:latin typeface="+mn-lt"/>
                        </a:rPr>
                        <a:t>OSPO</a:t>
                      </a:r>
                      <a:endParaRPr kumimoji="1" lang="ja-JP" altLang="en-US" sz="14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indent="0">
                        <a:buFont typeface="Arial" panose="020B0604020202020204" pitchFamily="34" charset="0"/>
                        <a:buNone/>
                      </a:pPr>
                      <a:r>
                        <a:rPr kumimoji="1" lang="en-US" altLang="ja-JP" sz="1200" b="0" dirty="0">
                          <a:latin typeface="+mn-lt"/>
                        </a:rPr>
                        <a:t>Good Governance Initiative</a:t>
                      </a:r>
                      <a:r>
                        <a:rPr kumimoji="1" lang="ja-JP" altLang="en-US" sz="1200" b="0" dirty="0">
                          <a:latin typeface="+mn-lt"/>
                        </a:rPr>
                        <a:t>の輪講中</a:t>
                      </a: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009485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およそ隔月間隔で開催し、コミュニケーションを活性化</a:t>
            </a:r>
          </a:p>
          <a:p>
            <a:pPr marL="0" indent="0">
              <a:buNone/>
            </a:pPr>
            <a:endParaRPr kumimoji="1" lang="en-US" altLang="ja-JP" sz="2400" b="1" dirty="0">
              <a:latin typeface="+mj-lt"/>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stretch>
            <a:fillRect/>
          </a:stretch>
        </p:blipFill>
        <p:spPr>
          <a:xfrm>
            <a:off x="6259906" y="2506292"/>
            <a:ext cx="5580952" cy="2742857"/>
          </a:xfrm>
          <a:prstGeom prst="rect">
            <a:avLst/>
          </a:prstGeom>
        </p:spPr>
      </p:pic>
      <p:sp>
        <p:nvSpPr>
          <p:cNvPr id="11" name="正方形/長方形 10">
            <a:extLst>
              <a:ext uri="{FF2B5EF4-FFF2-40B4-BE49-F238E27FC236}">
                <a16:creationId xmlns:a16="http://schemas.microsoft.com/office/drawing/2014/main" id="{D84D1A3A-279B-42EA-B3BB-E1337114F0D8}"/>
              </a:ext>
            </a:extLst>
          </p:cNvPr>
          <p:cNvSpPr/>
          <p:nvPr/>
        </p:nvSpPr>
        <p:spPr>
          <a:xfrm>
            <a:off x="812547" y="1813208"/>
            <a:ext cx="8066794" cy="4524315"/>
          </a:xfrm>
          <a:prstGeom prst="rect">
            <a:avLst/>
          </a:prstGeom>
        </p:spPr>
        <p:txBody>
          <a:bodyPr wrap="square">
            <a:spAutoFit/>
          </a:bodyPr>
          <a:lstStyle/>
          <a:p>
            <a:r>
              <a:rPr lang="ja-JP" altLang="en-US" sz="1200" dirty="0"/>
              <a:t>第</a:t>
            </a:r>
            <a:r>
              <a:rPr lang="en-US" altLang="ja-JP" sz="1200" dirty="0"/>
              <a:t>1</a:t>
            </a:r>
            <a:r>
              <a:rPr lang="ja-JP" altLang="en-US" sz="1200" dirty="0"/>
              <a:t>回 会合 </a:t>
            </a:r>
            <a:r>
              <a:rPr lang="en-US" altLang="ja-JP" sz="1200" dirty="0"/>
              <a:t>2017/12/27 @</a:t>
            </a:r>
            <a:r>
              <a:rPr lang="ja-JP" altLang="en-US" sz="1200" dirty="0"/>
              <a:t>ソニー本社 クリエイティブラウンジ</a:t>
            </a:r>
          </a:p>
          <a:p>
            <a:r>
              <a:rPr lang="ja-JP" altLang="en-US" sz="1200" dirty="0"/>
              <a:t>第</a:t>
            </a:r>
            <a:r>
              <a:rPr lang="en-US" altLang="ja-JP" sz="1200" dirty="0"/>
              <a:t>2</a:t>
            </a:r>
            <a:r>
              <a:rPr lang="ja-JP" altLang="en-US" sz="1200" dirty="0"/>
              <a:t>回 会合 </a:t>
            </a:r>
            <a:r>
              <a:rPr lang="en-US" altLang="ja-JP" sz="1200" dirty="0"/>
              <a:t>2018/2/22 @</a:t>
            </a:r>
            <a:r>
              <a:rPr lang="ja-JP" altLang="en-US" sz="1200" dirty="0"/>
              <a:t>日立 </a:t>
            </a:r>
            <a:r>
              <a:rPr lang="en-US" altLang="ja-JP" sz="1200" dirty="0"/>
              <a:t>(</a:t>
            </a:r>
            <a:r>
              <a:rPr lang="ja-JP" altLang="en-US" sz="1200" dirty="0"/>
              <a:t>品川オフィス</a:t>
            </a:r>
            <a:r>
              <a:rPr lang="en-US" altLang="ja-JP" sz="1200" dirty="0"/>
              <a:t>) </a:t>
            </a:r>
          </a:p>
          <a:p>
            <a:r>
              <a:rPr lang="ja-JP" altLang="en-US" sz="1200" dirty="0"/>
              <a:t>第</a:t>
            </a:r>
            <a:r>
              <a:rPr lang="en-US" altLang="ja-JP" sz="1200" dirty="0"/>
              <a:t>3</a:t>
            </a:r>
            <a:r>
              <a:rPr lang="ja-JP" altLang="en-US" sz="1200" dirty="0"/>
              <a:t>回 会合 </a:t>
            </a:r>
            <a:r>
              <a:rPr lang="en-US" altLang="ja-JP" sz="1200" dirty="0"/>
              <a:t>2018/4/19 @Panasonic (Wonder Lab Osaka)</a:t>
            </a:r>
          </a:p>
          <a:p>
            <a:r>
              <a:rPr lang="ja-JP" altLang="en-US" sz="1200" dirty="0"/>
              <a:t>第</a:t>
            </a:r>
            <a:r>
              <a:rPr lang="en-US" altLang="ja-JP" sz="1200" dirty="0"/>
              <a:t>4</a:t>
            </a:r>
            <a:r>
              <a:rPr lang="ja-JP" altLang="en-US" sz="1200" dirty="0"/>
              <a:t>回 会合 </a:t>
            </a:r>
            <a:r>
              <a:rPr lang="en-US" altLang="ja-JP" sz="1200" dirty="0"/>
              <a:t>2018/6/13 @</a:t>
            </a:r>
            <a:r>
              <a:rPr lang="ja-JP" altLang="en-US" sz="1200" dirty="0"/>
              <a:t>トヨタ自動車名古屋オフィス</a:t>
            </a:r>
          </a:p>
          <a:p>
            <a:r>
              <a:rPr lang="ja-JP" altLang="en-US" sz="1200" dirty="0"/>
              <a:t>第</a:t>
            </a:r>
            <a:r>
              <a:rPr lang="en-US" altLang="ja-JP" sz="1200" dirty="0"/>
              <a:t>5</a:t>
            </a:r>
            <a:r>
              <a:rPr lang="ja-JP" altLang="en-US" sz="1200" dirty="0"/>
              <a:t>回 会合 </a:t>
            </a:r>
            <a:r>
              <a:rPr lang="en-US" altLang="ja-JP" sz="1200" dirty="0"/>
              <a:t>2018/8/31 @</a:t>
            </a:r>
            <a:r>
              <a:rPr lang="ja-JP" altLang="en-US" sz="1200" dirty="0"/>
              <a:t>富士通川崎工場</a:t>
            </a:r>
          </a:p>
          <a:p>
            <a:r>
              <a:rPr lang="ja-JP" altLang="en-US" sz="1200" dirty="0"/>
              <a:t>第</a:t>
            </a:r>
            <a:r>
              <a:rPr lang="en-US" altLang="ja-JP" sz="1200" dirty="0"/>
              <a:t>6</a:t>
            </a:r>
            <a:r>
              <a:rPr lang="ja-JP" altLang="en-US" sz="1200" dirty="0"/>
              <a:t>回 会合 </a:t>
            </a:r>
            <a:r>
              <a:rPr lang="en-US" altLang="ja-JP" sz="1200" dirty="0"/>
              <a:t>2018/10/31 @</a:t>
            </a:r>
            <a:r>
              <a:rPr lang="ja-JP" altLang="en-US" sz="1200" dirty="0"/>
              <a:t>東芝 </a:t>
            </a:r>
            <a:r>
              <a:rPr lang="en-US" altLang="ja-JP" sz="1200" dirty="0"/>
              <a:t>(</a:t>
            </a:r>
            <a:r>
              <a:rPr lang="ja-JP" altLang="en-US" sz="1200" dirty="0"/>
              <a:t>ラゾーナ川崎東芝ビル</a:t>
            </a:r>
            <a:r>
              <a:rPr lang="en-US" altLang="ja-JP" sz="1200" dirty="0"/>
              <a:t>)</a:t>
            </a:r>
          </a:p>
          <a:p>
            <a:r>
              <a:rPr lang="ja-JP" altLang="en-US" sz="1200" dirty="0"/>
              <a:t>第</a:t>
            </a:r>
            <a:r>
              <a:rPr lang="en-US" altLang="ja-JP" sz="1200" dirty="0"/>
              <a:t>7</a:t>
            </a:r>
            <a:r>
              <a:rPr lang="ja-JP" altLang="en-US" sz="1200" dirty="0"/>
              <a:t>回 会合 </a:t>
            </a:r>
            <a:r>
              <a:rPr lang="en-US" altLang="ja-JP" sz="1200" dirty="0"/>
              <a:t>2018/12/5 @</a:t>
            </a:r>
            <a:r>
              <a:rPr lang="ja-JP" altLang="en-US" sz="1200" dirty="0"/>
              <a:t>テュフズードジャパン</a:t>
            </a:r>
          </a:p>
          <a:p>
            <a:r>
              <a:rPr lang="ja-JP" altLang="en-US" sz="1200" dirty="0"/>
              <a:t>第</a:t>
            </a:r>
            <a:r>
              <a:rPr lang="en-US" altLang="ja-JP" sz="1200" dirty="0"/>
              <a:t>8</a:t>
            </a:r>
            <a:r>
              <a:rPr lang="ja-JP" altLang="en-US" sz="1200" dirty="0"/>
              <a:t>回 会合 </a:t>
            </a:r>
            <a:r>
              <a:rPr lang="en-US" altLang="ja-JP" sz="1200" dirty="0"/>
              <a:t>2019/2/28 @</a:t>
            </a:r>
            <a:r>
              <a:rPr lang="ja-JP" altLang="en-US" sz="1200" dirty="0"/>
              <a:t>三菱電機 本社</a:t>
            </a:r>
          </a:p>
          <a:p>
            <a:r>
              <a:rPr lang="ja-JP" altLang="en-US" sz="1200" dirty="0"/>
              <a:t>第</a:t>
            </a:r>
            <a:r>
              <a:rPr lang="en-US" altLang="ja-JP" sz="1200" dirty="0"/>
              <a:t>9</a:t>
            </a:r>
            <a:r>
              <a:rPr lang="ja-JP" altLang="en-US" sz="1200" dirty="0"/>
              <a:t>回 会合 </a:t>
            </a:r>
            <a:r>
              <a:rPr lang="en-US" altLang="ja-JP" sz="1200" dirty="0"/>
              <a:t>2019/4/18 @</a:t>
            </a:r>
            <a:r>
              <a:rPr lang="ja-JP" altLang="en-US" sz="1200" dirty="0"/>
              <a:t>デンソーテン</a:t>
            </a:r>
          </a:p>
          <a:p>
            <a:r>
              <a:rPr lang="ja-JP" altLang="en-US" sz="1200" dirty="0"/>
              <a:t>第</a:t>
            </a:r>
            <a:r>
              <a:rPr lang="en-US" altLang="ja-JP" sz="1200" dirty="0"/>
              <a:t>10</a:t>
            </a:r>
            <a:r>
              <a:rPr lang="ja-JP" altLang="en-US" sz="1200" dirty="0"/>
              <a:t>回 会合 </a:t>
            </a:r>
            <a:r>
              <a:rPr lang="en-US" altLang="ja-JP" sz="1200" dirty="0"/>
              <a:t>2019/7/16 @</a:t>
            </a:r>
            <a:r>
              <a:rPr lang="ja-JP" altLang="en-US" sz="1200" dirty="0"/>
              <a:t>富士通 </a:t>
            </a:r>
            <a:r>
              <a:rPr lang="en-US" altLang="ja-JP" sz="1200" dirty="0"/>
              <a:t>(</a:t>
            </a:r>
            <a:r>
              <a:rPr lang="ja-JP" altLang="en-US" sz="1200" dirty="0"/>
              <a:t>蒲田ソリューションスクエア</a:t>
            </a:r>
            <a:r>
              <a:rPr lang="en-US" altLang="ja-JP" sz="1200" dirty="0"/>
              <a:t>)</a:t>
            </a:r>
          </a:p>
          <a:p>
            <a:r>
              <a:rPr lang="ja-JP" altLang="en-US" sz="1200" dirty="0"/>
              <a:t>第</a:t>
            </a:r>
            <a:r>
              <a:rPr lang="en-US" altLang="ja-JP" sz="1200" dirty="0"/>
              <a:t>11</a:t>
            </a:r>
            <a:r>
              <a:rPr lang="ja-JP" altLang="en-US" sz="1200" dirty="0"/>
              <a:t>回 会合 </a:t>
            </a:r>
            <a:r>
              <a:rPr lang="en-US" altLang="ja-JP" sz="1200" dirty="0"/>
              <a:t>2019/9/19 @</a:t>
            </a:r>
            <a:r>
              <a:rPr lang="ja-JP" altLang="en-US" sz="1200" dirty="0"/>
              <a:t>オリンパス </a:t>
            </a:r>
            <a:r>
              <a:rPr lang="en-US" altLang="ja-JP" sz="1200" dirty="0"/>
              <a:t>(</a:t>
            </a:r>
            <a:r>
              <a:rPr lang="ja-JP" altLang="en-US" sz="1200" dirty="0"/>
              <a:t>技術開発センター宇津木</a:t>
            </a:r>
            <a:r>
              <a:rPr lang="en-US" altLang="ja-JP" sz="1200" dirty="0"/>
              <a:t>)</a:t>
            </a:r>
          </a:p>
          <a:p>
            <a:r>
              <a:rPr lang="ja-JP" altLang="en-US" sz="1200" dirty="0"/>
              <a:t>第</a:t>
            </a:r>
            <a:r>
              <a:rPr lang="en-US" altLang="ja-JP" sz="1200" dirty="0"/>
              <a:t>12</a:t>
            </a:r>
            <a:r>
              <a:rPr lang="ja-JP" altLang="en-US" sz="1200" dirty="0"/>
              <a:t>回 会合 </a:t>
            </a:r>
            <a:r>
              <a:rPr lang="en-US" altLang="ja-JP" sz="1200" dirty="0"/>
              <a:t>2019/12/19 @NEC (NEC </a:t>
            </a:r>
            <a:r>
              <a:rPr lang="ja-JP" altLang="en-US" sz="1200" dirty="0"/>
              <a:t>本社ビル</a:t>
            </a:r>
            <a:r>
              <a:rPr lang="en-US" altLang="ja-JP" sz="1200" dirty="0"/>
              <a:t>)</a:t>
            </a:r>
          </a:p>
          <a:p>
            <a:r>
              <a:rPr lang="ja-JP" altLang="en-US" sz="1200" dirty="0"/>
              <a:t>第</a:t>
            </a:r>
            <a:r>
              <a:rPr lang="en-US" altLang="ja-JP" sz="1200" dirty="0"/>
              <a:t>13</a:t>
            </a:r>
            <a:r>
              <a:rPr lang="ja-JP" altLang="en-US" sz="1200" dirty="0"/>
              <a:t>回 会合 </a:t>
            </a:r>
            <a:r>
              <a:rPr lang="en-US" altLang="ja-JP" sz="1200" dirty="0"/>
              <a:t>2020/2/18 @</a:t>
            </a:r>
            <a:r>
              <a:rPr lang="ja-JP" altLang="en-US" sz="1200" dirty="0"/>
              <a:t>ディー・エヌ・エー </a:t>
            </a:r>
            <a:r>
              <a:rPr lang="en-US" altLang="ja-JP" sz="1200" dirty="0"/>
              <a:t>(</a:t>
            </a:r>
            <a:r>
              <a:rPr lang="ja-JP" altLang="en-US" sz="1200" dirty="0"/>
              <a:t>渋谷ヒカリエ</a:t>
            </a:r>
            <a:r>
              <a:rPr lang="en-US" altLang="ja-JP" sz="1200" dirty="0"/>
              <a:t>)</a:t>
            </a:r>
            <a:r>
              <a:rPr lang="ja-JP" altLang="en-US" sz="1200" dirty="0"/>
              <a:t>［開催中止］</a:t>
            </a:r>
            <a:endParaRPr lang="en-US" altLang="ja-JP" sz="1200" dirty="0"/>
          </a:p>
          <a:p>
            <a:r>
              <a:rPr lang="ja-JP" altLang="en-US" sz="1200" dirty="0"/>
              <a:t>第</a:t>
            </a:r>
            <a:r>
              <a:rPr lang="en-US" altLang="ja-JP" sz="1200" dirty="0"/>
              <a:t>14</a:t>
            </a:r>
            <a:r>
              <a:rPr lang="ja-JP" altLang="en-US" sz="1200" dirty="0"/>
              <a:t>回 会合／第</a:t>
            </a:r>
            <a:r>
              <a:rPr lang="en-US" altLang="ja-JP" sz="1200" dirty="0"/>
              <a:t>1</a:t>
            </a:r>
            <a:r>
              <a:rPr lang="ja-JP" altLang="en-US" sz="1200" dirty="0"/>
              <a:t>回オンライン会合 </a:t>
            </a:r>
            <a:r>
              <a:rPr lang="en-US" altLang="ja-JP" sz="1200" dirty="0"/>
              <a:t>2020/4/23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15</a:t>
            </a:r>
            <a:r>
              <a:rPr lang="ja-JP" altLang="en-US" sz="1200" dirty="0"/>
              <a:t>回 会合／第</a:t>
            </a:r>
            <a:r>
              <a:rPr lang="en-US" altLang="ja-JP" sz="1200" dirty="0"/>
              <a:t>2</a:t>
            </a:r>
            <a:r>
              <a:rPr lang="ja-JP" altLang="en-US" sz="1200" dirty="0"/>
              <a:t>回オンライン会合 </a:t>
            </a:r>
            <a:r>
              <a:rPr lang="en-US" altLang="ja-JP" sz="1200" dirty="0"/>
              <a:t>2020/6/18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16</a:t>
            </a:r>
            <a:r>
              <a:rPr lang="ja-JP" altLang="en-US" sz="1200" dirty="0"/>
              <a:t>回 会合／第</a:t>
            </a:r>
            <a:r>
              <a:rPr lang="en-US" altLang="ja-JP" sz="1200" dirty="0"/>
              <a:t>3</a:t>
            </a:r>
            <a:r>
              <a:rPr lang="ja-JP" altLang="en-US" sz="1200" dirty="0"/>
              <a:t>回オンライン会合 </a:t>
            </a:r>
            <a:r>
              <a:rPr lang="en-US" altLang="ja-JP" sz="1200" dirty="0"/>
              <a:t>2020/10/15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17</a:t>
            </a:r>
            <a:r>
              <a:rPr lang="ja-JP" altLang="en-US" sz="1200" dirty="0"/>
              <a:t>回 会合／第</a:t>
            </a:r>
            <a:r>
              <a:rPr lang="en-US" altLang="ja-JP" sz="1200" dirty="0"/>
              <a:t>4</a:t>
            </a:r>
            <a:r>
              <a:rPr lang="ja-JP" altLang="en-US" sz="1200" dirty="0"/>
              <a:t>回オンライン会合 </a:t>
            </a:r>
            <a:r>
              <a:rPr lang="en-US" altLang="ja-JP" sz="1200" dirty="0"/>
              <a:t>2020/12/16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18</a:t>
            </a:r>
            <a:r>
              <a:rPr lang="ja-JP" altLang="en-US" sz="1200" dirty="0"/>
              <a:t>回 会合／第</a:t>
            </a:r>
            <a:r>
              <a:rPr lang="en-US" altLang="ja-JP" sz="1200" dirty="0"/>
              <a:t>5</a:t>
            </a:r>
            <a:r>
              <a:rPr lang="ja-JP" altLang="en-US" sz="1200" dirty="0"/>
              <a:t>回オンライン会合 </a:t>
            </a:r>
            <a:r>
              <a:rPr lang="en-US" altLang="ja-JP" sz="1200" dirty="0"/>
              <a:t>2021/3/17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19</a:t>
            </a:r>
            <a:r>
              <a:rPr lang="ja-JP" altLang="en-US" sz="1200" dirty="0"/>
              <a:t>回 会合／第</a:t>
            </a:r>
            <a:r>
              <a:rPr lang="en-US" altLang="ja-JP" sz="1200" dirty="0"/>
              <a:t>6</a:t>
            </a:r>
            <a:r>
              <a:rPr lang="ja-JP" altLang="en-US" sz="1200" dirty="0"/>
              <a:t>回オンライン会合 </a:t>
            </a:r>
            <a:r>
              <a:rPr lang="en-US" altLang="ja-JP" sz="1200" dirty="0"/>
              <a:t>2021/5/26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20</a:t>
            </a:r>
            <a:r>
              <a:rPr lang="ja-JP" altLang="en-US" sz="1200" dirty="0"/>
              <a:t>回会合／第</a:t>
            </a:r>
            <a:r>
              <a:rPr lang="en-US" altLang="ja-JP" sz="1200" dirty="0"/>
              <a:t>7</a:t>
            </a:r>
            <a:r>
              <a:rPr lang="ja-JP" altLang="en-US" sz="1200" dirty="0"/>
              <a:t>回オンライン会合 </a:t>
            </a:r>
            <a:r>
              <a:rPr lang="en-US" altLang="ja-JP" sz="1200" dirty="0"/>
              <a:t>2021/7/29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21</a:t>
            </a:r>
            <a:r>
              <a:rPr lang="ja-JP" altLang="en-US" sz="1200" dirty="0"/>
              <a:t>回会合／第</a:t>
            </a:r>
            <a:r>
              <a:rPr lang="en-US" altLang="ja-JP" sz="1200" dirty="0"/>
              <a:t>8</a:t>
            </a:r>
            <a:r>
              <a:rPr lang="ja-JP" altLang="en-US" sz="1200" dirty="0"/>
              <a:t>回オンライン会合 </a:t>
            </a:r>
            <a:r>
              <a:rPr lang="en-US" altLang="ja-JP" sz="1200" dirty="0"/>
              <a:t>2021/10/20 @Zoom </a:t>
            </a:r>
            <a:r>
              <a:rPr lang="ja-JP" altLang="en-US" sz="1200" dirty="0"/>
              <a:t> </a:t>
            </a:r>
            <a:r>
              <a:rPr lang="en-US" altLang="ja-JP" sz="1200" dirty="0"/>
              <a:t>hosted by </a:t>
            </a:r>
            <a:r>
              <a:rPr lang="ja-JP" altLang="en-US" sz="1200" dirty="0"/>
              <a:t>ソシオネクスト</a:t>
            </a:r>
            <a:endParaRPr lang="en-US" altLang="ja-JP" sz="1200" dirty="0"/>
          </a:p>
          <a:p>
            <a:r>
              <a:rPr lang="ja-JP" altLang="en-US" sz="1200" dirty="0"/>
              <a:t>第</a:t>
            </a:r>
            <a:r>
              <a:rPr lang="en-US" altLang="ja-JP" sz="1200" dirty="0"/>
              <a:t>22</a:t>
            </a:r>
            <a:r>
              <a:rPr lang="ja-JP" altLang="en-US" sz="1200" dirty="0"/>
              <a:t>回 会合／第</a:t>
            </a:r>
            <a:r>
              <a:rPr lang="en-US" altLang="ja-JP" sz="1200" dirty="0"/>
              <a:t>9</a:t>
            </a:r>
            <a:r>
              <a:rPr lang="ja-JP" altLang="en-US" sz="1200" dirty="0"/>
              <a:t>回オンライン会合 </a:t>
            </a:r>
            <a:r>
              <a:rPr lang="en-US" altLang="ja-JP" sz="1200" dirty="0"/>
              <a:t>2022/01/21 @Zoom  hosted by </a:t>
            </a:r>
            <a:r>
              <a:rPr lang="ja-JP" altLang="en-US" sz="1200" dirty="0"/>
              <a:t>ソシオネクスト</a:t>
            </a:r>
            <a:endParaRPr lang="en-US" altLang="ja-JP" sz="1200" dirty="0"/>
          </a:p>
          <a:p>
            <a:r>
              <a:rPr lang="ja-JP" altLang="en-US" sz="1200" dirty="0"/>
              <a:t>第</a:t>
            </a:r>
            <a:r>
              <a:rPr lang="en-US" altLang="ja-JP" sz="1200" dirty="0"/>
              <a:t>23</a:t>
            </a:r>
            <a:r>
              <a:rPr lang="ja-JP" altLang="en-US" sz="1200" dirty="0"/>
              <a:t>回 会合／第</a:t>
            </a:r>
            <a:r>
              <a:rPr lang="en-US" altLang="ja-JP" sz="1200" dirty="0"/>
              <a:t>10</a:t>
            </a:r>
            <a:r>
              <a:rPr lang="ja-JP" altLang="en-US" sz="1200" dirty="0"/>
              <a:t>回オンライン会合 </a:t>
            </a:r>
            <a:r>
              <a:rPr lang="en-US" altLang="ja-JP" sz="1200" dirty="0"/>
              <a:t>2022/04/20 @Zoom  hosted by </a:t>
            </a:r>
            <a:r>
              <a:rPr lang="ja-JP" altLang="en-US" sz="1200" dirty="0"/>
              <a:t>ソシオネクスト</a:t>
            </a:r>
            <a:endParaRPr lang="en-US" altLang="ja-JP" sz="1200" dirty="0"/>
          </a:p>
          <a:p>
            <a:r>
              <a:rPr lang="ja-JP" altLang="en-US" sz="1200" dirty="0"/>
              <a:t>第</a:t>
            </a:r>
            <a:r>
              <a:rPr lang="en-US" altLang="ja-JP" sz="1200" dirty="0"/>
              <a:t>24</a:t>
            </a:r>
            <a:r>
              <a:rPr lang="ja-JP" altLang="en-US" sz="1200" dirty="0"/>
              <a:t>回 会合／第</a:t>
            </a:r>
            <a:r>
              <a:rPr lang="en-US" altLang="ja-JP" sz="1200" dirty="0"/>
              <a:t>11</a:t>
            </a:r>
            <a:r>
              <a:rPr lang="ja-JP" altLang="en-US" sz="1200" dirty="0"/>
              <a:t>回オンライン会合 </a:t>
            </a:r>
            <a:r>
              <a:rPr lang="en-US" altLang="ja-JP" sz="1200" dirty="0"/>
              <a:t>2022/07/29 @Zoom  hosted by </a:t>
            </a:r>
            <a:r>
              <a:rPr lang="ja-JP" altLang="en-US" sz="1200" dirty="0"/>
              <a:t>ソシオネクスト</a:t>
            </a:r>
          </a:p>
        </p:txBody>
      </p:sp>
      <p:sp>
        <p:nvSpPr>
          <p:cNvPr id="3" name="フッター プレースホルダー 2">
            <a:extLst>
              <a:ext uri="{FF2B5EF4-FFF2-40B4-BE49-F238E27FC236}">
                <a16:creationId xmlns:a16="http://schemas.microsoft.com/office/drawing/2014/main" id="{3B54B8C1-2CBE-4C15-B5E4-B205FBBCC645}"/>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3491563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1783673936"/>
              </p:ext>
            </p:extLst>
          </p:nvPr>
        </p:nvGraphicFramePr>
        <p:xfrm>
          <a:off x="889200" y="1797387"/>
          <a:ext cx="10736742" cy="4084320"/>
        </p:xfrm>
        <a:graphic>
          <a:graphicData uri="http://schemas.openxmlformats.org/drawingml/2006/table">
            <a:tbl>
              <a:tblPr firstRow="1" bandRow="1"/>
              <a:tblGrid>
                <a:gridCol w="972776">
                  <a:extLst>
                    <a:ext uri="{9D8B030D-6E8A-4147-A177-3AD203B41FA5}">
                      <a16:colId xmlns:a16="http://schemas.microsoft.com/office/drawing/2014/main" val="1905099749"/>
                    </a:ext>
                  </a:extLst>
                </a:gridCol>
                <a:gridCol w="1577378">
                  <a:extLst>
                    <a:ext uri="{9D8B030D-6E8A-4147-A177-3AD203B41FA5}">
                      <a16:colId xmlns:a16="http://schemas.microsoft.com/office/drawing/2014/main" val="3818027622"/>
                    </a:ext>
                  </a:extLst>
                </a:gridCol>
                <a:gridCol w="7003557">
                  <a:extLst>
                    <a:ext uri="{9D8B030D-6E8A-4147-A177-3AD203B41FA5}">
                      <a16:colId xmlns:a16="http://schemas.microsoft.com/office/drawing/2014/main" val="3749632987"/>
                    </a:ext>
                  </a:extLst>
                </a:gridCol>
                <a:gridCol w="1183031">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422665">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16</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2020/10/15</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About ISO Standardization of OpenChain &amp; SPDX  </a:t>
                      </a:r>
                    </a:p>
                    <a:p>
                      <a:r>
                        <a:rPr kumimoji="1" lang="en-US" altLang="ja-JP" sz="1600" dirty="0"/>
                        <a:t>Lecture on OpenChain Spec 2.0  </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68</a:t>
                      </a:r>
                      <a:endParaRPr kumimoji="1" lang="ja-JP" altLang="en-US" sz="16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65939"/>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17</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2020/12/16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OSS license training based on OpenChain  </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54</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7043208"/>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18</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2021/3/17</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Japan WG</a:t>
                      </a:r>
                      <a:r>
                        <a:rPr kumimoji="1" lang="ja-JP" altLang="en-US" sz="1600" dirty="0"/>
                        <a:t>成果物紹介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56</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694298"/>
                  </a:ext>
                </a:extLst>
              </a:tr>
              <a:tr h="603806">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19</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2021/5/26</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事例紹介：</a:t>
                      </a:r>
                      <a:endParaRPr kumimoji="1" lang="en-US" altLang="ja-JP" sz="1600" dirty="0"/>
                    </a:p>
                    <a:p>
                      <a:r>
                        <a:rPr kumimoji="1" lang="ja-JP" altLang="en-US" sz="1600" dirty="0"/>
                        <a:t>「</a:t>
                      </a:r>
                      <a:r>
                        <a:rPr kumimoji="1" lang="en-US" altLang="ja-JP" sz="1600" dirty="0"/>
                        <a:t>NEC</a:t>
                      </a:r>
                      <a:r>
                        <a:rPr kumimoji="1" lang="ja-JP" altLang="en-US" sz="1600" dirty="0"/>
                        <a:t>グループへ実施した</a:t>
                      </a:r>
                      <a:r>
                        <a:rPr kumimoji="1" lang="en-US" altLang="ja-JP" sz="1600" dirty="0"/>
                        <a:t>OSS</a:t>
                      </a:r>
                      <a:r>
                        <a:rPr kumimoji="1" lang="ja-JP" altLang="en-US" sz="1600" dirty="0"/>
                        <a:t>必須教育とそのフィードバック」</a:t>
                      </a:r>
                    </a:p>
                    <a:p>
                      <a:r>
                        <a:rPr kumimoji="1" lang="ja-JP" altLang="en-US" sz="1600" dirty="0"/>
                        <a:t>「ニコンの</a:t>
                      </a:r>
                      <a:r>
                        <a:rPr kumimoji="1" lang="en-US" altLang="ja-JP" sz="1600" dirty="0"/>
                        <a:t>OpenChain </a:t>
                      </a:r>
                      <a:r>
                        <a:rPr kumimoji="1" lang="ja-JP" altLang="en-US" sz="1600" dirty="0"/>
                        <a:t>認証の取り組み」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58</a:t>
                      </a:r>
                      <a:endParaRPr kumimoji="1" lang="ja-JP" altLang="en-US" sz="1600" dirty="0"/>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640637"/>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20</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2021/7/29</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Lightning Talk:  </a:t>
                      </a:r>
                      <a:r>
                        <a:rPr kumimoji="1" lang="ja-JP" altLang="en-US" sz="1600" dirty="0"/>
                        <a:t>「各社の状況：</a:t>
                      </a:r>
                      <a:r>
                        <a:rPr kumimoji="1" lang="en-US" altLang="ja-JP" sz="1600" dirty="0"/>
                        <a:t>OSS</a:t>
                      </a:r>
                      <a:r>
                        <a:rPr kumimoji="1" lang="ja-JP" altLang="en-US" sz="1600" dirty="0"/>
                        <a:t>に関するポリシー編」　</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66</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712490"/>
                  </a:ext>
                </a:extLst>
              </a:tr>
              <a:tr h="241523">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en-US" sz="1600" dirty="0"/>
                        <a:t>第</a:t>
                      </a:r>
                      <a:r>
                        <a:rPr kumimoji="1" lang="en-US" altLang="ja-JP" sz="1600" dirty="0"/>
                        <a:t>21</a:t>
                      </a:r>
                      <a:r>
                        <a:rPr kumimoji="1" lang="ja-JP" altLang="en-US" sz="1600" dirty="0"/>
                        <a:t>回</a:t>
                      </a:r>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en-US" altLang="ja-JP" sz="1600" dirty="0"/>
                        <a:t>2021/10/20</a:t>
                      </a:r>
                      <a:endParaRPr kumimoji="1" lang="ja-JP" altLang="en-US" sz="16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r>
                        <a:rPr kumimoji="1" lang="ja-JP" altLang="ja-JP" sz="1600" kern="1200" dirty="0">
                          <a:solidFill>
                            <a:schemeClr val="dk1"/>
                          </a:solidFill>
                          <a:effectLst/>
                          <a:latin typeface="+mn-lt"/>
                          <a:ea typeface="+mn-ea"/>
                          <a:cs typeface="+mn-cs"/>
                        </a:rPr>
                        <a:t>事例紹介</a:t>
                      </a:r>
                      <a:r>
                        <a:rPr kumimoji="1" lang="en-US" altLang="ja-JP" sz="1600" kern="1200" dirty="0">
                          <a:solidFill>
                            <a:schemeClr val="dk1"/>
                          </a:solidFill>
                          <a:effectLst/>
                          <a:latin typeface="+mn-lt"/>
                          <a:ea typeface="+mn-ea"/>
                          <a:cs typeface="+mn-cs"/>
                        </a:rPr>
                        <a:t>: </a:t>
                      </a:r>
                      <a:r>
                        <a:rPr kumimoji="1" lang="ja-JP" altLang="ja-JP" sz="1600" kern="1200" dirty="0">
                          <a:solidFill>
                            <a:schemeClr val="dk1"/>
                          </a:solidFill>
                          <a:effectLst/>
                          <a:latin typeface="+mn-lt"/>
                          <a:ea typeface="+mn-ea"/>
                          <a:cs typeface="+mn-cs"/>
                        </a:rPr>
                        <a:t>「</a:t>
                      </a:r>
                      <a:r>
                        <a:rPr kumimoji="1" lang="en-US" altLang="ja-JP" sz="1600" kern="1200" dirty="0">
                          <a:solidFill>
                            <a:schemeClr val="dk1"/>
                          </a:solidFill>
                          <a:effectLst/>
                          <a:latin typeface="+mn-lt"/>
                          <a:ea typeface="+mn-ea"/>
                          <a:cs typeface="+mn-cs"/>
                        </a:rPr>
                        <a:t>Growing Open Source Culture Inside Sony</a:t>
                      </a:r>
                      <a:r>
                        <a:rPr kumimoji="1" lang="ja-JP" altLang="ja-JP" sz="1600" kern="1200" dirty="0">
                          <a:solidFill>
                            <a:schemeClr val="dk1"/>
                          </a:solidFill>
                          <a:effectLst/>
                          <a:latin typeface="+mn-lt"/>
                          <a:ea typeface="+mn-ea"/>
                          <a:cs typeface="+mn-cs"/>
                        </a:rPr>
                        <a:t>」</a:t>
                      </a:r>
                      <a:endParaRPr kumimoji="1" lang="ja-JP" altLang="en-US" sz="2000" dirty="0"/>
                    </a:p>
                  </a:txBody>
                  <a:tcP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kumimoji="1" sz="2400" kern="1200">
                          <a:solidFill>
                            <a:schemeClr val="dk1"/>
                          </a:solidFill>
                          <a:latin typeface="Segoe UI"/>
                          <a:ea typeface="游ゴシック"/>
                        </a:defRPr>
                      </a:lvl1pPr>
                      <a:lvl2pPr marL="609585" algn="l" defTabSz="1219170" rtl="0" eaLnBrk="1" latinLnBrk="0" hangingPunct="1">
                        <a:defRPr kumimoji="1" sz="2400" kern="1200">
                          <a:solidFill>
                            <a:schemeClr val="dk1"/>
                          </a:solidFill>
                          <a:latin typeface="Segoe UI"/>
                          <a:ea typeface="游ゴシック"/>
                        </a:defRPr>
                      </a:lvl2pPr>
                      <a:lvl3pPr marL="1219170" algn="l" defTabSz="1219170" rtl="0" eaLnBrk="1" latinLnBrk="0" hangingPunct="1">
                        <a:defRPr kumimoji="1" sz="2400" kern="1200">
                          <a:solidFill>
                            <a:schemeClr val="dk1"/>
                          </a:solidFill>
                          <a:latin typeface="Segoe UI"/>
                          <a:ea typeface="游ゴシック"/>
                        </a:defRPr>
                      </a:lvl3pPr>
                      <a:lvl4pPr marL="1828754" algn="l" defTabSz="1219170" rtl="0" eaLnBrk="1" latinLnBrk="0" hangingPunct="1">
                        <a:defRPr kumimoji="1" sz="2400" kern="1200">
                          <a:solidFill>
                            <a:schemeClr val="dk1"/>
                          </a:solidFill>
                          <a:latin typeface="Segoe UI"/>
                          <a:ea typeface="游ゴシック"/>
                        </a:defRPr>
                      </a:lvl4pPr>
                      <a:lvl5pPr marL="2438339" algn="l" defTabSz="1219170" rtl="0" eaLnBrk="1" latinLnBrk="0" hangingPunct="1">
                        <a:defRPr kumimoji="1" sz="2400" kern="1200">
                          <a:solidFill>
                            <a:schemeClr val="dk1"/>
                          </a:solidFill>
                          <a:latin typeface="Segoe UI"/>
                          <a:ea typeface="游ゴシック"/>
                        </a:defRPr>
                      </a:lvl5pPr>
                      <a:lvl6pPr marL="3047924" algn="l" defTabSz="1219170" rtl="0" eaLnBrk="1" latinLnBrk="0" hangingPunct="1">
                        <a:defRPr kumimoji="1" sz="2400" kern="1200">
                          <a:solidFill>
                            <a:schemeClr val="dk1"/>
                          </a:solidFill>
                          <a:latin typeface="Segoe UI"/>
                          <a:ea typeface="游ゴシック"/>
                        </a:defRPr>
                      </a:lvl6pPr>
                      <a:lvl7pPr marL="3657509" algn="l" defTabSz="1219170" rtl="0" eaLnBrk="1" latinLnBrk="0" hangingPunct="1">
                        <a:defRPr kumimoji="1" sz="2400" kern="1200">
                          <a:solidFill>
                            <a:schemeClr val="dk1"/>
                          </a:solidFill>
                          <a:latin typeface="Segoe UI"/>
                          <a:ea typeface="游ゴシック"/>
                        </a:defRPr>
                      </a:lvl7pPr>
                      <a:lvl8pPr marL="4267093" algn="l" defTabSz="1219170" rtl="0" eaLnBrk="1" latinLnBrk="0" hangingPunct="1">
                        <a:defRPr kumimoji="1" sz="2400" kern="1200">
                          <a:solidFill>
                            <a:schemeClr val="dk1"/>
                          </a:solidFill>
                          <a:latin typeface="Segoe UI"/>
                          <a:ea typeface="游ゴシック"/>
                        </a:defRPr>
                      </a:lvl8pPr>
                      <a:lvl9pPr marL="4876678" algn="l" defTabSz="1219170" rtl="0" eaLnBrk="1" latinLnBrk="0" hangingPunct="1">
                        <a:defRPr kumimoji="1" sz="2400" kern="1200">
                          <a:solidFill>
                            <a:schemeClr val="dk1"/>
                          </a:solidFill>
                          <a:latin typeface="Segoe UI"/>
                          <a:ea typeface="游ゴシック"/>
                        </a:defRPr>
                      </a:lvl9pPr>
                    </a:lstStyle>
                    <a:p>
                      <a:pPr algn="ctr"/>
                      <a:r>
                        <a:rPr kumimoji="1" lang="en-US" altLang="ja-JP" sz="1600" dirty="0"/>
                        <a:t>79</a:t>
                      </a:r>
                    </a:p>
                  </a:txBody>
                  <a:tcPr anchor="ctr">
                    <a:lnL w="12700" cmpd="sng">
                      <a:solidFill>
                        <a:sysClr val="window" lastClr="FFFFFF"/>
                      </a:solidFill>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288126"/>
                  </a:ext>
                </a:extLst>
              </a:tr>
              <a:tr h="241523">
                <a:tc>
                  <a:txBody>
                    <a:bodyPr/>
                    <a:lstStyle/>
                    <a:p>
                      <a:r>
                        <a:rPr kumimoji="1" lang="ja-JP" altLang="en-US" sz="1600" dirty="0"/>
                        <a:t>第</a:t>
                      </a:r>
                      <a:r>
                        <a:rPr kumimoji="1" lang="en-US" altLang="ja-JP" sz="1600" dirty="0"/>
                        <a:t>22</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2022/1/21</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t>事例紹介</a:t>
                      </a:r>
                      <a:r>
                        <a:rPr kumimoji="1" lang="en-US" altLang="ja-JP" sz="1600" dirty="0"/>
                        <a:t>: </a:t>
                      </a:r>
                      <a:r>
                        <a:rPr kumimoji="1" lang="ja-JP" altLang="en-US" sz="1600" dirty="0"/>
                        <a:t>「メルカリの</a:t>
                      </a:r>
                      <a:r>
                        <a:rPr kumimoji="1" lang="en-US" altLang="ja-JP" sz="1600" dirty="0"/>
                        <a:t>OSPO </a:t>
                      </a:r>
                      <a:r>
                        <a:rPr kumimoji="1" lang="ja-JP" altLang="en-US" sz="1600" dirty="0"/>
                        <a:t>立ち上げ事例」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57</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834618"/>
                  </a:ext>
                </a:extLst>
              </a:tr>
              <a:tr h="241523">
                <a:tc>
                  <a:txBody>
                    <a:bodyPr/>
                    <a:lstStyle/>
                    <a:p>
                      <a:r>
                        <a:rPr kumimoji="1" lang="ja-JP" altLang="en-US" sz="1600" dirty="0"/>
                        <a:t>第</a:t>
                      </a:r>
                      <a:r>
                        <a:rPr kumimoji="1" lang="en-US" altLang="ja-JP" sz="1600" dirty="0"/>
                        <a:t>23</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2022/4/20</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altLang="ja-JP" sz="1600" dirty="0" err="1">
                          <a:solidFill>
                            <a:prstClr val="black"/>
                          </a:solidFill>
                          <a:latin typeface="+mn-ea"/>
                          <a:ea typeface="+mn-ea"/>
                        </a:rPr>
                        <a:t>OpenChain</a:t>
                      </a:r>
                      <a:r>
                        <a:rPr lang="en-US" altLang="ja-JP" sz="1600" dirty="0">
                          <a:solidFill>
                            <a:prstClr val="black"/>
                          </a:solidFill>
                          <a:latin typeface="+mn-ea"/>
                          <a:ea typeface="+mn-ea"/>
                        </a:rPr>
                        <a:t> Industry Survey 2022 (</a:t>
                      </a:r>
                      <a:r>
                        <a:rPr lang="en-US" altLang="ja-JP" sz="1600" dirty="0" err="1">
                          <a:solidFill>
                            <a:prstClr val="black"/>
                          </a:solidFill>
                          <a:latin typeface="+mn-ea"/>
                          <a:ea typeface="+mn-ea"/>
                        </a:rPr>
                        <a:t>OpenChain</a:t>
                      </a:r>
                      <a:r>
                        <a:rPr lang="ja-JP" altLang="en-US" sz="1600" dirty="0">
                          <a:solidFill>
                            <a:prstClr val="black"/>
                          </a:solidFill>
                          <a:latin typeface="+mn-ea"/>
                          <a:ea typeface="+mn-ea"/>
                        </a:rPr>
                        <a:t>業界調査</a:t>
                      </a:r>
                      <a:r>
                        <a:rPr lang="en-US" altLang="ja-JP" sz="1600" dirty="0">
                          <a:solidFill>
                            <a:prstClr val="black"/>
                          </a:solidFill>
                          <a:latin typeface="+mn-ea"/>
                          <a:ea typeface="+mn-ea"/>
                        </a:rPr>
                        <a:t>)</a:t>
                      </a:r>
                      <a:endParaRPr kumimoji="1" lang="ja-JP" altLang="en-US" sz="16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50</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56357"/>
                  </a:ext>
                </a:extLst>
              </a:tr>
              <a:tr h="241523">
                <a:tc>
                  <a:txBody>
                    <a:bodyPr/>
                    <a:lstStyle/>
                    <a:p>
                      <a:r>
                        <a:rPr kumimoji="1" lang="ja-JP" altLang="en-US" sz="1600" dirty="0"/>
                        <a:t>第</a:t>
                      </a:r>
                      <a:r>
                        <a:rPr kumimoji="1" lang="en-US" altLang="ja-JP" sz="1600" dirty="0"/>
                        <a:t>24</a:t>
                      </a:r>
                      <a:r>
                        <a:rPr kumimoji="1" lang="ja-JP" altLang="en-US" sz="16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600" dirty="0"/>
                        <a:t>2022/7/29</a:t>
                      </a:r>
                      <a:endParaRPr kumimoji="1" lang="ja-JP" altLang="en-US" sz="16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sz="1600" dirty="0">
                          <a:latin typeface="+mn-ea"/>
                          <a:ea typeface="+mn-ea"/>
                        </a:rPr>
                        <a:t>「</a:t>
                      </a:r>
                      <a:r>
                        <a:rPr kumimoji="1" lang="en-US" altLang="ja-JP" sz="1600" dirty="0">
                          <a:latin typeface="+mn-ea"/>
                          <a:ea typeface="+mn-ea"/>
                        </a:rPr>
                        <a:t>Open Source Program Office </a:t>
                      </a:r>
                      <a:r>
                        <a:rPr kumimoji="1" lang="ja-JP" altLang="en-US" sz="1600" dirty="0">
                          <a:latin typeface="+mn-ea"/>
                          <a:ea typeface="+mn-ea"/>
                        </a:rPr>
                        <a:t>立ち上げの背景」（サイバートラスト）</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lang="en-US" altLang="ja-JP" sz="2400" b="1" dirty="0">
                <a:latin typeface="+mj-lt"/>
                <a:ea typeface="+mn-ea"/>
              </a:rPr>
              <a:t>Japan WG</a:t>
            </a:r>
            <a:r>
              <a:rPr lang="ja-JP" altLang="en-US" sz="2400" b="1" dirty="0">
                <a:latin typeface="+mj-lt"/>
                <a:ea typeface="+mn-ea"/>
              </a:rPr>
              <a:t> 活動をきっかけに、</a:t>
            </a:r>
            <a:r>
              <a:rPr kumimoji="1" lang="ja-JP" altLang="en-US" sz="2400" b="1" dirty="0">
                <a:latin typeface="+mj-lt"/>
                <a:ea typeface="+mn-ea"/>
              </a:rPr>
              <a:t>オープンソース に参加しませんか</a:t>
            </a:r>
            <a:endParaRPr kumimoji="1" lang="ja-JP" altLang="en-US" sz="2400" b="1" dirty="0">
              <a:latin typeface="+mn-lt"/>
              <a:ea typeface="+mj-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408699194"/>
              </p:ext>
            </p:extLst>
          </p:nvPr>
        </p:nvGraphicFramePr>
        <p:xfrm>
          <a:off x="933010" y="1959261"/>
          <a:ext cx="9423973" cy="4248332"/>
        </p:xfrm>
        <a:graphic>
          <a:graphicData uri="http://schemas.openxmlformats.org/drawingml/2006/table">
            <a:tbl>
              <a:tblPr firstRow="1" bandRow="1">
                <a:tableStyleId>{2D5ABB26-0587-4C30-8999-92F81FD0307C}</a:tableStyleId>
              </a:tblPr>
              <a:tblGrid>
                <a:gridCol w="2715690">
                  <a:extLst>
                    <a:ext uri="{9D8B030D-6E8A-4147-A177-3AD203B41FA5}">
                      <a16:colId xmlns:a16="http://schemas.microsoft.com/office/drawing/2014/main" val="3035973476"/>
                    </a:ext>
                  </a:extLst>
                </a:gridCol>
                <a:gridCol w="6708283">
                  <a:extLst>
                    <a:ext uri="{9D8B030D-6E8A-4147-A177-3AD203B41FA5}">
                      <a16:colId xmlns:a16="http://schemas.microsoft.com/office/drawing/2014/main" val="2128274504"/>
                    </a:ext>
                  </a:extLst>
                </a:gridCol>
              </a:tblGrid>
              <a:tr h="49416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529175">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529175">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529175">
                <a:tc>
                  <a:txBody>
                    <a:bodyPr/>
                    <a:lstStyle/>
                    <a:p>
                      <a:r>
                        <a:rPr kumimoji="1" lang="ja-JP" altLang="en-US" sz="1800" b="1" dirty="0"/>
                        <a:t>ライセンス情報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 typeface="Wingdings" panose="05000000000000000000" pitchFamily="2" charset="2"/>
                        <a:buNone/>
                        <a:tabLst/>
                        <a:defRPr/>
                      </a:pPr>
                      <a:r>
                        <a:rPr lang="en-US" altLang="ja-JP" sz="1800" b="1" dirty="0">
                          <a:latin typeface="+mn-lt"/>
                          <a:ea typeface="+mn-ea"/>
                          <a:hlinkClick r:id="rId5"/>
                        </a:rPr>
                        <a:t>japan-sg-licensing+subscribe@lists.openchainproject.org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529175">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6"/>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29175">
                <a:tc>
                  <a:txBody>
                    <a:bodyPr/>
                    <a:lstStyle/>
                    <a:p>
                      <a:r>
                        <a:rPr kumimoji="1" lang="en-US" altLang="ja-JP" sz="1800" b="1" dirty="0"/>
                        <a:t>Tooling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7"/>
                        </a:rPr>
                        <a:t>japan-sg-tooling+subscribe@lists.openchainproject.org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529175">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8"/>
                        </a:rPr>
                        <a:t>japan-sg-faq@lists.openchainproject.org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529175">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600" b="1" dirty="0">
                          <a:latin typeface="+mn-lt"/>
                          <a:hlinkClick r:id="rId9"/>
                        </a:rPr>
                        <a:t>https://join.slack.com/t/openchain-japanwg/shared_invite/zt-ijsyy1z4-NQj9Fty9BSNLL3d1YyNkfQ</a:t>
                      </a:r>
                      <a:endParaRPr lang="en-US" altLang="ja-JP" sz="1600" b="1"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1089405557"/>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0"/>
          <a:stretch>
            <a:fillRect/>
          </a:stretch>
        </p:blipFill>
        <p:spPr>
          <a:xfrm>
            <a:off x="10240434" y="138471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213100"/>
            <a:ext cx="260217" cy="18065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0" name="右中かっこ 9">
            <a:extLst>
              <a:ext uri="{FF2B5EF4-FFF2-40B4-BE49-F238E27FC236}">
                <a16:creationId xmlns:a16="http://schemas.microsoft.com/office/drawing/2014/main" id="{62F184F6-6E32-420F-8EA9-348CF505521C}"/>
              </a:ext>
            </a:extLst>
          </p:cNvPr>
          <p:cNvSpPr/>
          <p:nvPr/>
        </p:nvSpPr>
        <p:spPr bwMode="auto">
          <a:xfrm>
            <a:off x="10353875" y="5133975"/>
            <a:ext cx="260217" cy="500175"/>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737210" y="3873982"/>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14" name="テキスト ボックス 13">
            <a:extLst>
              <a:ext uri="{FF2B5EF4-FFF2-40B4-BE49-F238E27FC236}">
                <a16:creationId xmlns:a16="http://schemas.microsoft.com/office/drawing/2014/main" id="{8D71237F-8750-484D-8E98-911EA039DF07}"/>
              </a:ext>
            </a:extLst>
          </p:cNvPr>
          <p:cNvSpPr txBox="1"/>
          <p:nvPr/>
        </p:nvSpPr>
        <p:spPr>
          <a:xfrm>
            <a:off x="10737210" y="5037770"/>
            <a:ext cx="1371600" cy="738664"/>
          </a:xfrm>
          <a:prstGeom prst="rect">
            <a:avLst/>
          </a:prstGeom>
          <a:noFill/>
        </p:spPr>
        <p:txBody>
          <a:bodyPr wrap="square" rtlCol="0">
            <a:spAutoFit/>
          </a:bodyPr>
          <a:lstStyle/>
          <a:p>
            <a:r>
              <a:rPr kumimoji="1" lang="en-US" altLang="ja-JP" sz="1400" dirty="0"/>
              <a:t>SG</a:t>
            </a:r>
            <a:r>
              <a:rPr kumimoji="1" lang="ja-JP" altLang="en-US" sz="1400" dirty="0"/>
              <a:t> リーダ宛に参加申込の旨を連絡</a:t>
            </a:r>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t>　ありがとうございました</a:t>
            </a:r>
            <a:endParaRPr kumimoji="1" lang="ja-JP" altLang="en-US" sz="3600" b="1" dirty="0"/>
          </a:p>
        </p:txBody>
      </p:sp>
    </p:spTree>
    <p:extLst>
      <p:ext uri="{BB962C8B-B14F-4D97-AF65-F5344CB8AC3E}">
        <p14:creationId xmlns:p14="http://schemas.microsoft.com/office/powerpoint/2010/main" val="3280743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pic>
        <p:nvPicPr>
          <p:cNvPr id="8" name="図 7">
            <a:extLst>
              <a:ext uri="{FF2B5EF4-FFF2-40B4-BE49-F238E27FC236}">
                <a16:creationId xmlns:a16="http://schemas.microsoft.com/office/drawing/2014/main" id="{6D947803-C288-4E8E-BCF6-B763DEFE2F69}"/>
              </a:ext>
            </a:extLst>
          </p:cNvPr>
          <p:cNvPicPr>
            <a:picLocks noChangeAspect="1"/>
          </p:cNvPicPr>
          <p:nvPr/>
        </p:nvPicPr>
        <p:blipFill>
          <a:blip r:embed="rId2"/>
          <a:stretch>
            <a:fillRect/>
          </a:stretch>
        </p:blipFill>
        <p:spPr>
          <a:xfrm>
            <a:off x="1880176" y="2610509"/>
            <a:ext cx="4651104" cy="3576024"/>
          </a:xfrm>
          <a:prstGeom prst="rect">
            <a:avLst/>
          </a:prstGeom>
          <a:ln w="28575">
            <a:solidFill>
              <a:srgbClr val="0070C0"/>
            </a:solidFill>
          </a:ln>
        </p:spPr>
      </p:pic>
      <p:sp>
        <p:nvSpPr>
          <p:cNvPr id="9" name="角丸四角形 9">
            <a:extLst>
              <a:ext uri="{FF2B5EF4-FFF2-40B4-BE49-F238E27FC236}">
                <a16:creationId xmlns:a16="http://schemas.microsoft.com/office/drawing/2014/main" id="{D9588158-046A-45D6-9595-0B251C8F8C2C}"/>
              </a:ext>
            </a:extLst>
          </p:cNvPr>
          <p:cNvSpPr/>
          <p:nvPr/>
        </p:nvSpPr>
        <p:spPr>
          <a:xfrm>
            <a:off x="4510164" y="5500400"/>
            <a:ext cx="846979" cy="704850"/>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a:off x="3528398" y="3209336"/>
            <a:ext cx="1298525" cy="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角丸四角形 9">
            <a:extLst>
              <a:ext uri="{FF2B5EF4-FFF2-40B4-BE49-F238E27FC236}">
                <a16:creationId xmlns:a16="http://schemas.microsoft.com/office/drawing/2014/main" id="{0029C8BB-25C3-4217-88A4-56890DF466CB}"/>
              </a:ext>
            </a:extLst>
          </p:cNvPr>
          <p:cNvSpPr/>
          <p:nvPr/>
        </p:nvSpPr>
        <p:spPr>
          <a:xfrm>
            <a:off x="2597122" y="2625748"/>
            <a:ext cx="228600" cy="14330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grpSp>
        <p:nvGrpSpPr>
          <p:cNvPr id="13" name="グループ化 12">
            <a:extLst>
              <a:ext uri="{FF2B5EF4-FFF2-40B4-BE49-F238E27FC236}">
                <a16:creationId xmlns:a16="http://schemas.microsoft.com/office/drawing/2014/main" id="{8533B262-A50E-4E75-B4A9-509517EBF360}"/>
              </a:ext>
            </a:extLst>
          </p:cNvPr>
          <p:cNvGrpSpPr/>
          <p:nvPr/>
        </p:nvGrpSpPr>
        <p:grpSpPr>
          <a:xfrm>
            <a:off x="6703982" y="3508375"/>
            <a:ext cx="5323255" cy="1684440"/>
            <a:chOff x="1023239" y="3271758"/>
            <a:chExt cx="5323255" cy="1684440"/>
          </a:xfrm>
        </p:grpSpPr>
        <p:sp>
          <p:nvSpPr>
            <p:cNvPr id="7" name="テキスト ボックス 6">
              <a:extLst>
                <a:ext uri="{FF2B5EF4-FFF2-40B4-BE49-F238E27FC236}">
                  <a16:creationId xmlns:a16="http://schemas.microsoft.com/office/drawing/2014/main" id="{9D629BF4-F5CA-47FA-B989-40ACD3FD4C99}"/>
                </a:ext>
              </a:extLst>
            </p:cNvPr>
            <p:cNvSpPr txBox="1"/>
            <p:nvPr/>
          </p:nvSpPr>
          <p:spPr>
            <a:xfrm>
              <a:off x="1023239" y="3271758"/>
              <a:ext cx="5323255" cy="1323439"/>
            </a:xfrm>
            <a:prstGeom prst="rect">
              <a:avLst/>
            </a:prstGeom>
            <a:noFill/>
          </p:spPr>
          <p:txBody>
            <a:bodyPr wrap="square" rtlCol="0">
              <a:spAutoFit/>
            </a:bodyPr>
            <a:lstStyle/>
            <a:p>
              <a:r>
                <a:rPr kumimoji="1" lang="en-US" altLang="ja-JP" sz="1600" dirty="0"/>
                <a:t>Linux Foundation </a:t>
              </a:r>
              <a:r>
                <a:rPr kumimoji="1" lang="ja-JP" altLang="en-US" sz="1600" dirty="0"/>
                <a:t>のホームページから</a:t>
              </a:r>
              <a:r>
                <a:rPr lang="ja-JP" altLang="en-US" sz="1600" dirty="0"/>
                <a:t>：</a:t>
              </a:r>
              <a:endParaRPr kumimoji="1" lang="en-US" altLang="ja-JP" sz="1600" dirty="0"/>
            </a:p>
            <a:p>
              <a:pPr marL="542925" indent="-361950">
                <a:buAutoNum type="arabicParenBoth"/>
              </a:pPr>
              <a:r>
                <a:rPr kumimoji="1" lang="en-US" altLang="ja-JP" sz="1600" dirty="0"/>
                <a:t>Projects </a:t>
              </a:r>
              <a:r>
                <a:rPr kumimoji="1" lang="ja-JP" altLang="en-US" sz="1600" dirty="0"/>
                <a:t>を選択し、</a:t>
              </a:r>
              <a:endParaRPr kumimoji="1" lang="en-US" altLang="ja-JP" sz="1600" dirty="0"/>
            </a:p>
            <a:p>
              <a:pPr marL="542925" indent="-361950">
                <a:buAutoNum type="arabicParenBoth"/>
              </a:pPr>
              <a:r>
                <a:rPr lang="ja-JP" altLang="en-US" sz="1600" dirty="0"/>
                <a:t>下にスクロールし、</a:t>
              </a:r>
              <a:endParaRPr lang="en-US" altLang="ja-JP" sz="1600" dirty="0"/>
            </a:p>
            <a:p>
              <a:pPr marL="542925" indent="-361950">
                <a:buFontTx/>
                <a:buAutoNum type="arabicParenBoth"/>
              </a:pPr>
              <a:r>
                <a:rPr kumimoji="1" lang="en-US" altLang="ja-JP" sz="1600" dirty="0"/>
                <a:t>“Find a project to contribute to”</a:t>
              </a:r>
              <a:r>
                <a:rPr kumimoji="1" lang="ja-JP" altLang="en-US" sz="1600" dirty="0"/>
                <a:t> で</a:t>
              </a:r>
              <a:br>
                <a:rPr kumimoji="1" lang="en-US" altLang="ja-JP" sz="1600" dirty="0"/>
              </a:br>
              <a:r>
                <a:rPr lang="en-US" altLang="ja-JP" sz="1600" dirty="0"/>
                <a:t>“Open Source &amp; Compliance Best Practices”</a:t>
              </a:r>
              <a:r>
                <a:rPr lang="ja-JP" altLang="en-US" sz="1600" dirty="0"/>
                <a:t> を選択</a:t>
              </a:r>
              <a:endParaRPr kumimoji="1" lang="ja-JP" altLang="en-US" sz="1600" dirty="0"/>
            </a:p>
          </p:txBody>
        </p:sp>
        <p:sp>
          <p:nvSpPr>
            <p:cNvPr id="12" name="正方形/長方形 11">
              <a:extLst>
                <a:ext uri="{FF2B5EF4-FFF2-40B4-BE49-F238E27FC236}">
                  <a16:creationId xmlns:a16="http://schemas.microsoft.com/office/drawing/2014/main" id="{AF6A014A-C7C8-4502-A0FB-9CE3633BE79D}"/>
                </a:ext>
              </a:extLst>
            </p:cNvPr>
            <p:cNvSpPr/>
            <p:nvPr/>
          </p:nvSpPr>
          <p:spPr>
            <a:xfrm>
              <a:off x="1023239" y="4617644"/>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3"/>
                </a:rPr>
                <a:t>https://www.linuxfoundation.org/</a:t>
              </a:r>
              <a:endParaRPr lang="ja-JP" altLang="en-US" sz="1600" dirty="0">
                <a:latin typeface="Segoe UI" panose="020B0502040204020203" pitchFamily="34" charset="0"/>
                <a:cs typeface="Segoe UI" panose="020B0502040204020203" pitchFamily="34" charset="0"/>
              </a:endParaRPr>
            </a:p>
          </p:txBody>
        </p:sp>
      </p:grpSp>
      <p:cxnSp>
        <p:nvCxnSpPr>
          <p:cNvPr id="15" name="コネクタ: カギ線 14">
            <a:extLst>
              <a:ext uri="{FF2B5EF4-FFF2-40B4-BE49-F238E27FC236}">
                <a16:creationId xmlns:a16="http://schemas.microsoft.com/office/drawing/2014/main" id="{F0484BD2-12E8-41F2-81A5-DC106ACAE911}"/>
              </a:ext>
            </a:extLst>
          </p:cNvPr>
          <p:cNvCxnSpPr>
            <a:stCxn id="11" idx="2"/>
            <a:endCxn id="16" idx="0"/>
          </p:cNvCxnSpPr>
          <p:nvPr/>
        </p:nvCxnSpPr>
        <p:spPr bwMode="auto">
          <a:xfrm rot="16200000" flipH="1">
            <a:off x="2902261" y="2578214"/>
            <a:ext cx="435298" cy="816976"/>
          </a:xfrm>
          <a:prstGeom prst="bentConnector3">
            <a:avLst>
              <a:gd name="adj1" fmla="val 50000"/>
            </a:avLst>
          </a:prstGeom>
          <a:gradFill rotWithShape="0">
            <a:gsLst>
              <a:gs pos="0">
                <a:srgbClr val="FFFFFF"/>
              </a:gs>
              <a:gs pos="100000">
                <a:srgbClr val="CACAC7"/>
              </a:gs>
            </a:gsLst>
            <a:lin ang="5400000" scaled="1"/>
          </a:gradFill>
          <a:ln w="28575" cap="flat" cmpd="sng" algn="ctr">
            <a:solidFill>
              <a:srgbClr val="FF0000"/>
            </a:solidFill>
            <a:prstDash val="sysDot"/>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6" name="角丸四角形 9">
            <a:extLst>
              <a:ext uri="{FF2B5EF4-FFF2-40B4-BE49-F238E27FC236}">
                <a16:creationId xmlns:a16="http://schemas.microsoft.com/office/drawing/2014/main" id="{B92A4A6A-22E0-4EDA-AFB6-B6C436966AB1}"/>
              </a:ext>
            </a:extLst>
          </p:cNvPr>
          <p:cNvSpPr/>
          <p:nvPr/>
        </p:nvSpPr>
        <p:spPr>
          <a:xfrm>
            <a:off x="3414098" y="3204351"/>
            <a:ext cx="228600" cy="143305"/>
          </a:xfrm>
          <a:prstGeom prst="roundRect">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20" name="テキスト ボックス 19">
            <a:extLst>
              <a:ext uri="{FF2B5EF4-FFF2-40B4-BE49-F238E27FC236}">
                <a16:creationId xmlns:a16="http://schemas.microsoft.com/office/drawing/2014/main" id="{DD83C809-B97E-4340-BA81-63F75475D33C}"/>
              </a:ext>
            </a:extLst>
          </p:cNvPr>
          <p:cNvSpPr txBox="1"/>
          <p:nvPr/>
        </p:nvSpPr>
        <p:spPr>
          <a:xfrm>
            <a:off x="2326380" y="2690038"/>
            <a:ext cx="385042" cy="276999"/>
          </a:xfrm>
          <a:prstGeom prst="rect">
            <a:avLst/>
          </a:prstGeom>
          <a:noFill/>
        </p:spPr>
        <p:txBody>
          <a:bodyPr wrap="none" rtlCol="0">
            <a:spAutoFit/>
          </a:bodyPr>
          <a:lstStyle/>
          <a:p>
            <a:r>
              <a:rPr kumimoji="1" lang="en-US" altLang="ja-JP" sz="1200" b="1" dirty="0"/>
              <a:t>(1)</a:t>
            </a:r>
            <a:endParaRPr kumimoji="1" lang="ja-JP" altLang="en-US" sz="1600" b="1" dirty="0"/>
          </a:p>
        </p:txBody>
      </p:sp>
      <p:sp>
        <p:nvSpPr>
          <p:cNvPr id="21" name="テキスト ボックス 20">
            <a:extLst>
              <a:ext uri="{FF2B5EF4-FFF2-40B4-BE49-F238E27FC236}">
                <a16:creationId xmlns:a16="http://schemas.microsoft.com/office/drawing/2014/main" id="{2AE7CCBE-3656-4F05-8BA7-EC7AE47613B2}"/>
              </a:ext>
            </a:extLst>
          </p:cNvPr>
          <p:cNvSpPr txBox="1"/>
          <p:nvPr/>
        </p:nvSpPr>
        <p:spPr>
          <a:xfrm>
            <a:off x="3229707" y="2722499"/>
            <a:ext cx="385042" cy="276999"/>
          </a:xfrm>
          <a:prstGeom prst="rect">
            <a:avLst/>
          </a:prstGeom>
          <a:noFill/>
        </p:spPr>
        <p:txBody>
          <a:bodyPr wrap="none" rtlCol="0">
            <a:spAutoFit/>
          </a:bodyPr>
          <a:lstStyle/>
          <a:p>
            <a:r>
              <a:rPr kumimoji="1" lang="en-US" altLang="ja-JP" sz="1200" b="1" dirty="0"/>
              <a:t>(2)</a:t>
            </a:r>
            <a:endParaRPr kumimoji="1" lang="ja-JP" altLang="en-US" sz="1600" b="1" dirty="0"/>
          </a:p>
        </p:txBody>
      </p:sp>
      <p:sp>
        <p:nvSpPr>
          <p:cNvPr id="22" name="テキスト ボックス 21">
            <a:extLst>
              <a:ext uri="{FF2B5EF4-FFF2-40B4-BE49-F238E27FC236}">
                <a16:creationId xmlns:a16="http://schemas.microsoft.com/office/drawing/2014/main" id="{97729C3A-D6CB-4D32-AD8B-859A3F63B45D}"/>
              </a:ext>
            </a:extLst>
          </p:cNvPr>
          <p:cNvSpPr txBox="1"/>
          <p:nvPr/>
        </p:nvSpPr>
        <p:spPr>
          <a:xfrm>
            <a:off x="4587647" y="2937323"/>
            <a:ext cx="385042" cy="276999"/>
          </a:xfrm>
          <a:prstGeom prst="rect">
            <a:avLst/>
          </a:prstGeom>
          <a:noFill/>
        </p:spPr>
        <p:txBody>
          <a:bodyPr wrap="none" rtlCol="0">
            <a:spAutoFit/>
          </a:bodyPr>
          <a:lstStyle/>
          <a:p>
            <a:r>
              <a:rPr kumimoji="1" lang="en-US" altLang="ja-JP" sz="1200" b="1" dirty="0"/>
              <a:t>(</a:t>
            </a:r>
            <a:r>
              <a:rPr lang="en-US" altLang="ja-JP" sz="1200" b="1" dirty="0"/>
              <a:t>3</a:t>
            </a:r>
            <a:r>
              <a:rPr kumimoji="1" lang="en-US" altLang="ja-JP" sz="1200" b="1" dirty="0"/>
              <a:t>)</a:t>
            </a:r>
            <a:endParaRPr kumimoji="1" lang="ja-JP" altLang="en-US" sz="1600" b="1" dirty="0"/>
          </a:p>
        </p:txBody>
      </p: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4" name="日付プレースホルダー 3">
            <a:extLst>
              <a:ext uri="{FF2B5EF4-FFF2-40B4-BE49-F238E27FC236}">
                <a16:creationId xmlns:a16="http://schemas.microsoft.com/office/drawing/2014/main" id="{BBE570C6-E5A5-40D1-9920-B16E43DDF7BF}"/>
              </a:ext>
            </a:extLst>
          </p:cNvPr>
          <p:cNvSpPr>
            <a:spLocks noGrp="1"/>
          </p:cNvSpPr>
          <p:nvPr>
            <p:ph type="dt" sz="half" idx="2"/>
          </p:nvPr>
        </p:nvSpPr>
        <p:spPr/>
        <p:txBody>
          <a:bodyPr/>
          <a:lstStyle/>
          <a:p>
            <a:r>
              <a:rPr lang="en-US" altLang="ja-JP"/>
              <a:t>31st October 2022</a:t>
            </a:r>
            <a:endParaRPr lang="ja-JP" altLang="en-US" dirty="0"/>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DD23F215-D164-4504-9F9A-0478D6CB7627}"/>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2464</Words>
  <Application>Microsoft Office PowerPoint</Application>
  <PresentationFormat>ワイド画面</PresentationFormat>
  <Paragraphs>501</Paragraphs>
  <Slides>28</Slides>
  <Notes>13</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28</vt:i4>
      </vt:variant>
    </vt:vector>
  </HeadingPairs>
  <TitlesOfParts>
    <vt:vector size="37" baseType="lpstr">
      <vt:lpstr>BIZ UDPゴシック</vt:lpstr>
      <vt:lpstr>Meiryo UI</vt:lpstr>
      <vt:lpstr>游ゴシック</vt:lpstr>
      <vt:lpstr>Arial</vt:lpstr>
      <vt:lpstr>Segoe UI</vt:lpstr>
      <vt:lpstr>Segoe UI Light</vt:lpstr>
      <vt:lpstr>Wingdings</vt:lpstr>
      <vt:lpstr>Office テーマ</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活動体制</vt:lpstr>
      <vt:lpstr>プロジェクトのメンバー資格</vt:lpstr>
      <vt:lpstr>サポート体制</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全体会合</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2021-07-29T02:37:23Z</dcterms:created>
  <dcterms:modified xsi:type="dcterms:W3CDTF">2022-10-28T07:01:33Z</dcterms:modified>
</cp:coreProperties>
</file>